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2"/>
  </p:notesMasterIdLst>
  <p:sldIdLst>
    <p:sldId id="256" r:id="rId2"/>
    <p:sldId id="257" r:id="rId3"/>
    <p:sldId id="258" r:id="rId4"/>
    <p:sldId id="259" r:id="rId5"/>
    <p:sldId id="263" r:id="rId6"/>
    <p:sldId id="264" r:id="rId7"/>
    <p:sldId id="265" r:id="rId8"/>
    <p:sldId id="289" r:id="rId9"/>
    <p:sldId id="283" r:id="rId10"/>
    <p:sldId id="293" r:id="rId11"/>
    <p:sldId id="280" r:id="rId12"/>
    <p:sldId id="288" r:id="rId13"/>
    <p:sldId id="268" r:id="rId14"/>
    <p:sldId id="269" r:id="rId15"/>
    <p:sldId id="271" r:id="rId16"/>
    <p:sldId id="273" r:id="rId17"/>
    <p:sldId id="294" r:id="rId18"/>
    <p:sldId id="295" r:id="rId19"/>
    <p:sldId id="296" r:id="rId20"/>
    <p:sldId id="297" r:id="rId21"/>
    <p:sldId id="298" r:id="rId22"/>
    <p:sldId id="299" r:id="rId23"/>
    <p:sldId id="277" r:id="rId24"/>
    <p:sldId id="279" r:id="rId25"/>
    <p:sldId id="282" r:id="rId26"/>
    <p:sldId id="286" r:id="rId27"/>
    <p:sldId id="287" r:id="rId28"/>
    <p:sldId id="261" r:id="rId29"/>
    <p:sldId id="262" r:id="rId30"/>
    <p:sldId id="260" r:id="rId31"/>
  </p:sldIdLst>
  <p:sldSz cx="12192000" cy="6858000"/>
  <p:notesSz cx="6858000" cy="9144000"/>
  <p:embeddedFontLst>
    <p:embeddedFont>
      <p:font typeface="Open Sans" panose="020B0606030504020204" pitchFamily="34" charset="0"/>
      <p:regular r:id="rId33"/>
      <p:bold r:id="rId34"/>
      <p:italic r:id="rId35"/>
      <p:boldItalic r:id="rId36"/>
    </p:embeddedFont>
    <p:embeddedFont>
      <p:font typeface="Proxima Nova" panose="020B060402020202020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6" roundtripDataSignature="AMtx7mi+A+2nPyMWBN538PGGglQVWGlo/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A8BD"/>
    <a:srgbClr val="04A2B9"/>
    <a:srgbClr val="2E75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196" autoAdjust="0"/>
  </p:normalViewPr>
  <p:slideViewPr>
    <p:cSldViewPr snapToGrid="0">
      <p:cViewPr varScale="1">
        <p:scale>
          <a:sx n="74" d="100"/>
          <a:sy n="74" d="100"/>
        </p:scale>
        <p:origin x="1013" y="72"/>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customschemas.google.com/relationships/presentationmetadata" Target="metadata"/><Relationship Id="rId20" Type="http://schemas.openxmlformats.org/officeDocument/2006/relationships/slide" Target="slides/slide19.xml"/></Relationships>
</file>

<file path=ppt/media/image1.jpe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1524B2CB-3DCF-DA68-B5B0-A2FE74966659}"/>
            </a:ext>
          </a:extLst>
        </p:cNvPr>
        <p:cNvGrpSpPr/>
        <p:nvPr/>
      </p:nvGrpSpPr>
      <p:grpSpPr>
        <a:xfrm>
          <a:off x="0" y="0"/>
          <a:ext cx="0" cy="0"/>
          <a:chOff x="0" y="0"/>
          <a:chExt cx="0" cy="0"/>
        </a:xfrm>
      </p:grpSpPr>
      <p:sp>
        <p:nvSpPr>
          <p:cNvPr id="102" name="Google Shape;102;p4:notes">
            <a:extLst>
              <a:ext uri="{FF2B5EF4-FFF2-40B4-BE49-F238E27FC236}">
                <a16:creationId xmlns:a16="http://schemas.microsoft.com/office/drawing/2014/main" id="{DEAB5CE7-9EEC-DD30-785D-063BD804049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03" name="Google Shape;103;p4:notes">
            <a:extLst>
              <a:ext uri="{FF2B5EF4-FFF2-40B4-BE49-F238E27FC236}">
                <a16:creationId xmlns:a16="http://schemas.microsoft.com/office/drawing/2014/main" id="{E63FEA5D-D66C-9F2D-0A8D-BE46C2C15B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141628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0535310B-8BAA-D037-C784-BFA94BC428E6}"/>
            </a:ext>
          </a:extLst>
        </p:cNvPr>
        <p:cNvGrpSpPr/>
        <p:nvPr/>
      </p:nvGrpSpPr>
      <p:grpSpPr>
        <a:xfrm>
          <a:off x="0" y="0"/>
          <a:ext cx="0" cy="0"/>
          <a:chOff x="0" y="0"/>
          <a:chExt cx="0" cy="0"/>
        </a:xfrm>
      </p:grpSpPr>
      <p:sp>
        <p:nvSpPr>
          <p:cNvPr id="102" name="Google Shape;102;p4:notes">
            <a:extLst>
              <a:ext uri="{FF2B5EF4-FFF2-40B4-BE49-F238E27FC236}">
                <a16:creationId xmlns:a16="http://schemas.microsoft.com/office/drawing/2014/main" id="{21C46862-F818-3C81-164C-90C2878407C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a:extLst>
              <a:ext uri="{FF2B5EF4-FFF2-40B4-BE49-F238E27FC236}">
                <a16:creationId xmlns:a16="http://schemas.microsoft.com/office/drawing/2014/main" id="{BA7D0672-F895-4318-1E5B-024B6D30BA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941316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91CB9C92-95D6-1CC3-7C3F-89DAF38BB1CA}"/>
            </a:ext>
          </a:extLst>
        </p:cNvPr>
        <p:cNvGrpSpPr/>
        <p:nvPr/>
      </p:nvGrpSpPr>
      <p:grpSpPr>
        <a:xfrm>
          <a:off x="0" y="0"/>
          <a:ext cx="0" cy="0"/>
          <a:chOff x="0" y="0"/>
          <a:chExt cx="0" cy="0"/>
        </a:xfrm>
      </p:grpSpPr>
      <p:sp>
        <p:nvSpPr>
          <p:cNvPr id="102" name="Google Shape;102;p4:notes">
            <a:extLst>
              <a:ext uri="{FF2B5EF4-FFF2-40B4-BE49-F238E27FC236}">
                <a16:creationId xmlns:a16="http://schemas.microsoft.com/office/drawing/2014/main" id="{5E302AF2-7C09-1B26-687B-35A71AD573E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a:extLst>
              <a:ext uri="{FF2B5EF4-FFF2-40B4-BE49-F238E27FC236}">
                <a16:creationId xmlns:a16="http://schemas.microsoft.com/office/drawing/2014/main" id="{2ED32481-0401-4A57-7E69-CC5CDBBDE2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90868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DA602A13-0A40-D382-7CB2-1179826B9161}"/>
            </a:ext>
          </a:extLst>
        </p:cNvPr>
        <p:cNvGrpSpPr/>
        <p:nvPr/>
      </p:nvGrpSpPr>
      <p:grpSpPr>
        <a:xfrm>
          <a:off x="0" y="0"/>
          <a:ext cx="0" cy="0"/>
          <a:chOff x="0" y="0"/>
          <a:chExt cx="0" cy="0"/>
        </a:xfrm>
      </p:grpSpPr>
      <p:sp>
        <p:nvSpPr>
          <p:cNvPr id="102" name="Google Shape;102;p4:notes">
            <a:extLst>
              <a:ext uri="{FF2B5EF4-FFF2-40B4-BE49-F238E27FC236}">
                <a16:creationId xmlns:a16="http://schemas.microsoft.com/office/drawing/2014/main" id="{96008DB7-87C0-6E4C-5320-A9A64B09406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a:extLst>
              <a:ext uri="{FF2B5EF4-FFF2-40B4-BE49-F238E27FC236}">
                <a16:creationId xmlns:a16="http://schemas.microsoft.com/office/drawing/2014/main" id="{0450F427-40C7-3219-4AC3-89962CAAFC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8719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A2ADF059-EA89-5C65-300D-80EBA53C336E}"/>
            </a:ext>
          </a:extLst>
        </p:cNvPr>
        <p:cNvGrpSpPr/>
        <p:nvPr/>
      </p:nvGrpSpPr>
      <p:grpSpPr>
        <a:xfrm>
          <a:off x="0" y="0"/>
          <a:ext cx="0" cy="0"/>
          <a:chOff x="0" y="0"/>
          <a:chExt cx="0" cy="0"/>
        </a:xfrm>
      </p:grpSpPr>
      <p:sp>
        <p:nvSpPr>
          <p:cNvPr id="102" name="Google Shape;102;p4:notes">
            <a:extLst>
              <a:ext uri="{FF2B5EF4-FFF2-40B4-BE49-F238E27FC236}">
                <a16:creationId xmlns:a16="http://schemas.microsoft.com/office/drawing/2014/main" id="{89CD52FA-758F-8454-2AEB-BD19E639AFB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a:extLst>
              <a:ext uri="{FF2B5EF4-FFF2-40B4-BE49-F238E27FC236}">
                <a16:creationId xmlns:a16="http://schemas.microsoft.com/office/drawing/2014/main" id="{8C8CF376-3619-09AE-5AE8-39491897C16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82127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32A18D88-942F-9650-D88D-CDEF7D618747}"/>
            </a:ext>
          </a:extLst>
        </p:cNvPr>
        <p:cNvGrpSpPr/>
        <p:nvPr/>
      </p:nvGrpSpPr>
      <p:grpSpPr>
        <a:xfrm>
          <a:off x="0" y="0"/>
          <a:ext cx="0" cy="0"/>
          <a:chOff x="0" y="0"/>
          <a:chExt cx="0" cy="0"/>
        </a:xfrm>
      </p:grpSpPr>
      <p:sp>
        <p:nvSpPr>
          <p:cNvPr id="102" name="Google Shape;102;p4:notes">
            <a:extLst>
              <a:ext uri="{FF2B5EF4-FFF2-40B4-BE49-F238E27FC236}">
                <a16:creationId xmlns:a16="http://schemas.microsoft.com/office/drawing/2014/main" id="{F6BD69EA-7D23-3234-D07C-534F7627CC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a:extLst>
              <a:ext uri="{FF2B5EF4-FFF2-40B4-BE49-F238E27FC236}">
                <a16:creationId xmlns:a16="http://schemas.microsoft.com/office/drawing/2014/main" id="{5A5047CB-C0CF-0A13-F0D9-69A15ACB60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26438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32A18D88-942F-9650-D88D-CDEF7D618747}"/>
            </a:ext>
          </a:extLst>
        </p:cNvPr>
        <p:cNvGrpSpPr/>
        <p:nvPr/>
      </p:nvGrpSpPr>
      <p:grpSpPr>
        <a:xfrm>
          <a:off x="0" y="0"/>
          <a:ext cx="0" cy="0"/>
          <a:chOff x="0" y="0"/>
          <a:chExt cx="0" cy="0"/>
        </a:xfrm>
      </p:grpSpPr>
      <p:sp>
        <p:nvSpPr>
          <p:cNvPr id="102" name="Google Shape;102;p4:notes">
            <a:extLst>
              <a:ext uri="{FF2B5EF4-FFF2-40B4-BE49-F238E27FC236}">
                <a16:creationId xmlns:a16="http://schemas.microsoft.com/office/drawing/2014/main" id="{F6BD69EA-7D23-3234-D07C-534F7627CC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a:extLst>
              <a:ext uri="{FF2B5EF4-FFF2-40B4-BE49-F238E27FC236}">
                <a16:creationId xmlns:a16="http://schemas.microsoft.com/office/drawing/2014/main" id="{5A5047CB-C0CF-0A13-F0D9-69A15ACB60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26438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6376CD4-1906-0020-2E76-79D01B97A7AB}"/>
            </a:ext>
          </a:extLst>
        </p:cNvPr>
        <p:cNvGrpSpPr/>
        <p:nvPr/>
      </p:nvGrpSpPr>
      <p:grpSpPr>
        <a:xfrm>
          <a:off x="0" y="0"/>
          <a:ext cx="0" cy="0"/>
          <a:chOff x="0" y="0"/>
          <a:chExt cx="0" cy="0"/>
        </a:xfrm>
      </p:grpSpPr>
      <p:sp>
        <p:nvSpPr>
          <p:cNvPr id="102" name="Google Shape;102;p4:notes">
            <a:extLst>
              <a:ext uri="{FF2B5EF4-FFF2-40B4-BE49-F238E27FC236}">
                <a16:creationId xmlns:a16="http://schemas.microsoft.com/office/drawing/2014/main" id="{FF5F668C-6A83-3682-46F4-38FD56D5CC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a:extLst>
              <a:ext uri="{FF2B5EF4-FFF2-40B4-BE49-F238E27FC236}">
                <a16:creationId xmlns:a16="http://schemas.microsoft.com/office/drawing/2014/main" id="{3A633E67-BC72-1C83-B628-2AB6334281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34380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6376CD4-1906-0020-2E76-79D01B97A7AB}"/>
            </a:ext>
          </a:extLst>
        </p:cNvPr>
        <p:cNvGrpSpPr/>
        <p:nvPr/>
      </p:nvGrpSpPr>
      <p:grpSpPr>
        <a:xfrm>
          <a:off x="0" y="0"/>
          <a:ext cx="0" cy="0"/>
          <a:chOff x="0" y="0"/>
          <a:chExt cx="0" cy="0"/>
        </a:xfrm>
      </p:grpSpPr>
      <p:sp>
        <p:nvSpPr>
          <p:cNvPr id="102" name="Google Shape;102;p4:notes">
            <a:extLst>
              <a:ext uri="{FF2B5EF4-FFF2-40B4-BE49-F238E27FC236}">
                <a16:creationId xmlns:a16="http://schemas.microsoft.com/office/drawing/2014/main" id="{FF5F668C-6A83-3682-46F4-38FD56D5CC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a:extLst>
              <a:ext uri="{FF2B5EF4-FFF2-40B4-BE49-F238E27FC236}">
                <a16:creationId xmlns:a16="http://schemas.microsoft.com/office/drawing/2014/main" id="{3A633E67-BC72-1C83-B628-2AB6334281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34380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a:extLst>
            <a:ext uri="{FF2B5EF4-FFF2-40B4-BE49-F238E27FC236}">
              <a16:creationId xmlns:a16="http://schemas.microsoft.com/office/drawing/2014/main" id="{56376CD4-1906-0020-2E76-79D01B97A7AB}"/>
            </a:ext>
          </a:extLst>
        </p:cNvPr>
        <p:cNvGrpSpPr/>
        <p:nvPr/>
      </p:nvGrpSpPr>
      <p:grpSpPr>
        <a:xfrm>
          <a:off x="0" y="0"/>
          <a:ext cx="0" cy="0"/>
          <a:chOff x="0" y="0"/>
          <a:chExt cx="0" cy="0"/>
        </a:xfrm>
      </p:grpSpPr>
      <p:sp>
        <p:nvSpPr>
          <p:cNvPr id="102" name="Google Shape;102;p4:notes">
            <a:extLst>
              <a:ext uri="{FF2B5EF4-FFF2-40B4-BE49-F238E27FC236}">
                <a16:creationId xmlns:a16="http://schemas.microsoft.com/office/drawing/2014/main" id="{FF5F668C-6A83-3682-46F4-38FD56D5CCD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a:extLst>
              <a:ext uri="{FF2B5EF4-FFF2-40B4-BE49-F238E27FC236}">
                <a16:creationId xmlns:a16="http://schemas.microsoft.com/office/drawing/2014/main" id="{3A633E67-BC72-1C83-B628-2AB6334281B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34380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436355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30890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7" name="Google Shape;9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3" name="Google Shape;10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1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1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1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1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1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1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1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5"/>
          <p:cNvSpPr>
            <a:spLocks noGrp="1"/>
          </p:cNvSpPr>
          <p:nvPr>
            <p:ph type="pic" idx="2"/>
          </p:nvPr>
        </p:nvSpPr>
        <p:spPr>
          <a:xfrm>
            <a:off x="5183188" y="987425"/>
            <a:ext cx="6172200" cy="4873625"/>
          </a:xfrm>
          <a:prstGeom prst="rect">
            <a:avLst/>
          </a:prstGeom>
          <a:noFill/>
          <a:ln>
            <a:noFill/>
          </a:ln>
        </p:spPr>
      </p:sp>
      <p:sp>
        <p:nvSpPr>
          <p:cNvPr id="64" name="Google Shape;64;p1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14.jpeg"/><Relationship Id="rId4" Type="http://schemas.openxmlformats.org/officeDocument/2006/relationships/image" Target="../media/image13.jpe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hyperlink" Target="https://arxiv.org/abs/2402.12345" TargetMode="External"/><Relationship Id="rId3" Type="http://schemas.openxmlformats.org/officeDocument/2006/relationships/image" Target="../media/image2.jpeg"/><Relationship Id="rId7" Type="http://schemas.openxmlformats.org/officeDocument/2006/relationships/hyperlink" Target="https://openaccess.thecvf.com/content/ICCV2021/html/Huang_Explaining_Deepfake_Detection_by_Analyzing_Image_Matching_ICCV_2021_paper.html"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hyperlink" Target="https://openaccess.thecvf.com/content/CVPR2022/html/Yamashita_Detecting_Deepfakes_With_Self-Blended_Images_CVPR_2022_paper.html" TargetMode="External"/><Relationship Id="rId5" Type="http://schemas.openxmlformats.org/officeDocument/2006/relationships/hyperlink" Target="https://ieeexplore.ieee.org/document/9527954" TargetMode="External"/><Relationship Id="rId4" Type="http://schemas.openxmlformats.org/officeDocument/2006/relationships/hyperlink" Target="https://dl.acm.org/doi/10.1145/3394171.3413604" TargetMode="External"/><Relationship Id="rId9" Type="http://schemas.openxmlformats.org/officeDocument/2006/relationships/hyperlink" Target="https://www.irjet.net/archives/V11/i3/IRJET-V11I3118.pdf"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a:extLst>
            <a:ext uri="{FF2B5EF4-FFF2-40B4-BE49-F238E27FC236}">
              <a16:creationId xmlns:a16="http://schemas.microsoft.com/office/drawing/2014/main" id="{4E205051-6563-5CDD-59B6-2BBE36162718}"/>
            </a:ext>
          </a:extLst>
        </p:cNvPr>
        <p:cNvGrpSpPr/>
        <p:nvPr/>
      </p:nvGrpSpPr>
      <p:grpSpPr>
        <a:xfrm>
          <a:off x="0" y="0"/>
          <a:ext cx="0" cy="0"/>
          <a:chOff x="0" y="0"/>
          <a:chExt cx="0" cy="0"/>
        </a:xfrm>
      </p:grpSpPr>
      <p:sp>
        <p:nvSpPr>
          <p:cNvPr id="105" name="Google Shape;105;p4">
            <a:extLst>
              <a:ext uri="{FF2B5EF4-FFF2-40B4-BE49-F238E27FC236}">
                <a16:creationId xmlns:a16="http://schemas.microsoft.com/office/drawing/2014/main" id="{0DD6FAAC-9FB3-8EAF-18BA-030E16A4D3F4}"/>
              </a:ext>
            </a:extLst>
          </p:cNvPr>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Dataset  Overview</a:t>
            </a:r>
            <a:endParaRPr sz="2400" b="1" dirty="0">
              <a:latin typeface="Proxima Nova"/>
              <a:ea typeface="Proxima Nova"/>
              <a:cs typeface="Proxima Nova"/>
              <a:sym typeface="Proxima Nova"/>
            </a:endParaRPr>
          </a:p>
        </p:txBody>
      </p:sp>
      <p:graphicFrame>
        <p:nvGraphicFramePr>
          <p:cNvPr id="2" name="Table 1">
            <a:extLst>
              <a:ext uri="{FF2B5EF4-FFF2-40B4-BE49-F238E27FC236}">
                <a16:creationId xmlns:a16="http://schemas.microsoft.com/office/drawing/2014/main" id="{857C1025-92E4-4CA0-87F8-614128068B07}"/>
              </a:ext>
            </a:extLst>
          </p:cNvPr>
          <p:cNvGraphicFramePr>
            <a:graphicFrameLocks noGrp="1"/>
          </p:cNvGraphicFramePr>
          <p:nvPr>
            <p:extLst>
              <p:ext uri="{D42A27DB-BD31-4B8C-83A1-F6EECF244321}">
                <p14:modId xmlns:p14="http://schemas.microsoft.com/office/powerpoint/2010/main" val="2716302562"/>
              </p:ext>
            </p:extLst>
          </p:nvPr>
        </p:nvGraphicFramePr>
        <p:xfrm>
          <a:off x="1769806" y="1199534"/>
          <a:ext cx="8400026" cy="5348903"/>
        </p:xfrm>
        <a:graphic>
          <a:graphicData uri="http://schemas.openxmlformats.org/drawingml/2006/table">
            <a:tbl>
              <a:tblPr firstRow="1" bandRow="1">
                <a:tableStyleId>{5C22544A-7EE6-4342-B048-85BDC9FD1C3A}</a:tableStyleId>
              </a:tblPr>
              <a:tblGrid>
                <a:gridCol w="4200013">
                  <a:extLst>
                    <a:ext uri="{9D8B030D-6E8A-4147-A177-3AD203B41FA5}">
                      <a16:colId xmlns:a16="http://schemas.microsoft.com/office/drawing/2014/main" val="3966787147"/>
                    </a:ext>
                  </a:extLst>
                </a:gridCol>
                <a:gridCol w="4200013">
                  <a:extLst>
                    <a:ext uri="{9D8B030D-6E8A-4147-A177-3AD203B41FA5}">
                      <a16:colId xmlns:a16="http://schemas.microsoft.com/office/drawing/2014/main" val="2062455730"/>
                    </a:ext>
                  </a:extLst>
                </a:gridCol>
              </a:tblGrid>
              <a:tr h="2726184">
                <a:tc>
                  <a:txBody>
                    <a:bodyPr/>
                    <a:lstStyle/>
                    <a:p>
                      <a:pPr marL="285750" lvl="0" indent="-285750" algn="l">
                        <a:buSzPts val="1700"/>
                      </a:pPr>
                      <a:r>
                        <a:rPr lang="en-US" sz="2400" b="1" dirty="0">
                          <a:latin typeface="Proxima Nova" charset="0"/>
                        </a:rPr>
                        <a:t> </a:t>
                      </a:r>
                      <a:r>
                        <a:rPr lang="en-US" sz="2000" b="1" dirty="0">
                          <a:latin typeface="Proxima Nova" charset="0"/>
                        </a:rPr>
                        <a:t>Name : </a:t>
                      </a:r>
                      <a:r>
                        <a:rPr lang="en-US" sz="2000" dirty="0">
                          <a:latin typeface="Proxima Nova" charset="0"/>
                        </a:rPr>
                        <a:t>ds_3</a:t>
                      </a:r>
                      <a:br>
                        <a:rPr lang="en-US" sz="2000" dirty="0">
                          <a:latin typeface="Proxima Nova" charset="0"/>
                        </a:rPr>
                      </a:br>
                      <a:r>
                        <a:rPr lang="en-US" sz="2000" b="1" dirty="0">
                          <a:latin typeface="Proxima Nova" charset="0"/>
                        </a:rPr>
                        <a:t>Classes : </a:t>
                      </a:r>
                      <a:r>
                        <a:rPr lang="en-US" sz="2000" dirty="0">
                          <a:latin typeface="Proxima Nova" charset="0"/>
                        </a:rPr>
                        <a:t>2 (0 = Fake, 1 = Real)</a:t>
                      </a:r>
                    </a:p>
                    <a:p>
                      <a:pPr marL="285750" lvl="0" indent="-285750" algn="l">
                        <a:buSzPts val="1700"/>
                      </a:pPr>
                      <a:r>
                        <a:rPr lang="en-US" sz="2000" dirty="0">
                          <a:latin typeface="Proxima Nova" charset="0"/>
                        </a:rPr>
                        <a:t>	</a:t>
                      </a:r>
                      <a:r>
                        <a:rPr lang="en-US" sz="2000" b="1" dirty="0">
                          <a:latin typeface="Proxima Nova" charset="0"/>
                        </a:rPr>
                        <a:t>Splits :</a:t>
                      </a:r>
                    </a:p>
                    <a:p>
                      <a:pPr algn="l"/>
                      <a:r>
                        <a:rPr lang="en-US" sz="2000" dirty="0">
                          <a:latin typeface="Proxima Nova" charset="0"/>
                        </a:rPr>
                        <a:t>	Train: 80%</a:t>
                      </a:r>
                    </a:p>
                    <a:p>
                      <a:pPr algn="l"/>
                      <a:r>
                        <a:rPr lang="en-US" sz="2000" dirty="0">
                          <a:latin typeface="Proxima Nova" charset="0"/>
                        </a:rPr>
                        <a:t>	Validation: 10%</a:t>
                      </a:r>
                    </a:p>
                    <a:p>
                      <a:pPr algn="l"/>
                      <a:r>
                        <a:rPr lang="en-US" sz="2000" dirty="0">
                          <a:latin typeface="Proxima Nova" charset="0"/>
                        </a:rPr>
                        <a:t>	Test: 10%</a:t>
                      </a:r>
                      <a:endParaRPr lang="en-US" sz="20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75241567"/>
                  </a:ext>
                </a:extLst>
              </a:tr>
              <a:tr h="2622719">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285750" lvl="0" indent="-285750">
                        <a:buSzPts val="1700"/>
                      </a:pPr>
                      <a:r>
                        <a:rPr lang="en-US" sz="2000" b="1" dirty="0">
                          <a:latin typeface="Proxima Nova" charset="0"/>
                        </a:rPr>
                        <a:t>Name : ds_5 </a:t>
                      </a:r>
                      <a:br>
                        <a:rPr lang="en-US" sz="2000" b="1" dirty="0">
                          <a:latin typeface="Proxima Nova" charset="0"/>
                        </a:rPr>
                      </a:br>
                      <a:r>
                        <a:rPr lang="en-US" sz="2000" b="1" dirty="0">
                          <a:latin typeface="Proxima Nova" charset="0"/>
                        </a:rPr>
                        <a:t>Classes : 2 (real = FFHQ, fake = generated)</a:t>
                      </a:r>
                    </a:p>
                    <a:p>
                      <a:pPr marL="285750" lvl="0" indent="-285750">
                        <a:buSzPts val="1700"/>
                      </a:pPr>
                      <a:r>
                        <a:rPr lang="en-US" sz="2000" b="1" dirty="0">
                          <a:latin typeface="Proxima Nova" charset="0"/>
                        </a:rPr>
                        <a:t>	Splits :</a:t>
                      </a:r>
                    </a:p>
                    <a:p>
                      <a:r>
                        <a:rPr lang="en-US" sz="2000" b="1" dirty="0">
                          <a:latin typeface="Proxima Nova" charset="0"/>
                        </a:rPr>
                        <a:t>	Train: 60%</a:t>
                      </a:r>
                    </a:p>
                    <a:p>
                      <a:r>
                        <a:rPr lang="en-US" sz="2000" b="1" dirty="0">
                          <a:latin typeface="Proxima Nova" charset="0"/>
                        </a:rPr>
                        <a:t>	Validation: 20%</a:t>
                      </a:r>
                    </a:p>
                    <a:p>
                      <a:r>
                        <a:rPr lang="en-US" sz="2000" b="1" dirty="0">
                          <a:latin typeface="Proxima Nova" charset="0"/>
                        </a:rPr>
                        <a:t>	Test: 20%</a:t>
                      </a:r>
                    </a:p>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26091499"/>
                  </a:ext>
                </a:extLst>
              </a:tr>
            </a:tbl>
          </a:graphicData>
        </a:graphic>
      </p:graphicFrame>
      <p:pic>
        <p:nvPicPr>
          <p:cNvPr id="10" name="Picture 9">
            <a:extLst>
              <a:ext uri="{FF2B5EF4-FFF2-40B4-BE49-F238E27FC236}">
                <a16:creationId xmlns:a16="http://schemas.microsoft.com/office/drawing/2014/main" id="{C113ECD9-3943-7F03-DA66-F34DBCB1F8C7}"/>
              </a:ext>
            </a:extLst>
          </p:cNvPr>
          <p:cNvPicPr>
            <a:picLocks noChangeAspect="1"/>
          </p:cNvPicPr>
          <p:nvPr/>
        </p:nvPicPr>
        <p:blipFill>
          <a:blip r:embed="rId4"/>
          <a:stretch>
            <a:fillRect/>
          </a:stretch>
        </p:blipFill>
        <p:spPr>
          <a:xfrm>
            <a:off x="6331520" y="1276367"/>
            <a:ext cx="3205316" cy="2448233"/>
          </a:xfrm>
          <a:prstGeom prst="roundRect">
            <a:avLst>
              <a:gd name="adj" fmla="val 8594"/>
            </a:avLst>
          </a:prstGeom>
          <a:solidFill>
            <a:srgbClr val="FFFFFF">
              <a:shade val="85000"/>
            </a:srgbClr>
          </a:solidFill>
          <a:ln>
            <a:solidFill>
              <a:schemeClr val="tx1"/>
            </a:solidFill>
          </a:ln>
          <a:effectLst>
            <a:reflection blurRad="12700" stA="38000" endPos="28000" dist="5000" dir="5400000" sy="-100000" algn="bl" rotWithShape="0"/>
          </a:effectLst>
        </p:spPr>
      </p:pic>
      <p:pic>
        <p:nvPicPr>
          <p:cNvPr id="12" name="Picture 11" descr="4.png">
            <a:extLst>
              <a:ext uri="{FF2B5EF4-FFF2-40B4-BE49-F238E27FC236}">
                <a16:creationId xmlns:a16="http://schemas.microsoft.com/office/drawing/2014/main" id="{26E8820D-5A54-59AE-52D8-6CF78623F674}"/>
              </a:ext>
            </a:extLst>
          </p:cNvPr>
          <p:cNvPicPr>
            <a:picLocks noChangeAspect="1"/>
          </p:cNvPicPr>
          <p:nvPr/>
        </p:nvPicPr>
        <p:blipFill>
          <a:blip r:embed="rId5"/>
          <a:stretch>
            <a:fillRect/>
          </a:stretch>
        </p:blipFill>
        <p:spPr>
          <a:xfrm>
            <a:off x="2241754" y="3991896"/>
            <a:ext cx="3254478" cy="2376547"/>
          </a:xfrm>
          <a:prstGeom prst="roundRect">
            <a:avLst>
              <a:gd name="adj" fmla="val 8594"/>
            </a:avLst>
          </a:prstGeom>
          <a:solidFill>
            <a:srgbClr val="FFFFFF">
              <a:shade val="85000"/>
            </a:srgbClr>
          </a:solidFill>
          <a:ln>
            <a:solidFill>
              <a:schemeClr val="tx1"/>
            </a:solidFill>
          </a:ln>
          <a:effectLst>
            <a:reflection blurRad="12700" stA="38000" endPos="28000" dist="5000" dir="5400000" sy="-100000" algn="bl" rotWithShape="0"/>
          </a:effectLst>
        </p:spPr>
      </p:pic>
    </p:spTree>
    <p:extLst>
      <p:ext uri="{BB962C8B-B14F-4D97-AF65-F5344CB8AC3E}">
        <p14:creationId xmlns:p14="http://schemas.microsoft.com/office/powerpoint/2010/main" val="39129408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Preprocessing Pipeline </a:t>
            </a:r>
            <a:endParaRPr sz="2400" b="1" dirty="0">
              <a:latin typeface="Proxima Nova"/>
              <a:ea typeface="Proxima Nova"/>
              <a:cs typeface="Proxima Nova"/>
              <a:sym typeface="Proxima Nova"/>
            </a:endParaRPr>
          </a:p>
        </p:txBody>
      </p:sp>
      <p:sp>
        <p:nvSpPr>
          <p:cNvPr id="4" name="Google Shape;106;p4"/>
          <p:cNvSpPr txBox="1"/>
          <p:nvPr/>
        </p:nvSpPr>
        <p:spPr>
          <a:xfrm>
            <a:off x="216310" y="1003176"/>
            <a:ext cx="11729884" cy="553968"/>
          </a:xfrm>
          <a:prstGeom prst="rect">
            <a:avLst/>
          </a:prstGeom>
          <a:noFill/>
          <a:ln>
            <a:noFill/>
          </a:ln>
        </p:spPr>
        <p:txBody>
          <a:bodyPr spcFirstLastPara="1" wrap="square" lIns="91425" tIns="91425" rIns="91425" bIns="91425" anchor="t" anchorCtr="0">
            <a:spAutoFit/>
          </a:bodyPr>
          <a:lstStyle/>
          <a:p>
            <a:r>
              <a:rPr lang="en-US" sz="2400" b="1" dirty="0">
                <a:solidFill>
                  <a:schemeClr val="accent1">
                    <a:lumMod val="75000"/>
                  </a:schemeClr>
                </a:solidFill>
                <a:latin typeface="Proxima Nova" charset="0"/>
              </a:rPr>
              <a:t>FOR ALL – EfficientNet.B3, ResNe50, MobileNetV2, DanseNet121, </a:t>
            </a:r>
            <a:r>
              <a:rPr lang="en-US" sz="2400" b="1" dirty="0" err="1">
                <a:solidFill>
                  <a:schemeClr val="accent1">
                    <a:lumMod val="75000"/>
                  </a:schemeClr>
                </a:solidFill>
                <a:latin typeface="Proxima Nova" charset="0"/>
              </a:rPr>
              <a:t>Xception</a:t>
            </a:r>
            <a:r>
              <a:rPr lang="en-US" sz="2400" b="1" dirty="0">
                <a:solidFill>
                  <a:schemeClr val="accent1">
                    <a:lumMod val="75000"/>
                  </a:schemeClr>
                </a:solidFill>
                <a:latin typeface="Proxima Nova" charset="0"/>
              </a:rPr>
              <a:t> </a:t>
            </a:r>
          </a:p>
        </p:txBody>
      </p:sp>
      <p:sp>
        <p:nvSpPr>
          <p:cNvPr id="5" name="Google Shape;106;p4"/>
          <p:cNvSpPr txBox="1"/>
          <p:nvPr/>
        </p:nvSpPr>
        <p:spPr>
          <a:xfrm>
            <a:off x="534259" y="1329526"/>
            <a:ext cx="10702915" cy="1661963"/>
          </a:xfrm>
          <a:prstGeom prst="rect">
            <a:avLst/>
          </a:prstGeom>
          <a:noFill/>
          <a:ln>
            <a:noFill/>
          </a:ln>
        </p:spPr>
        <p:txBody>
          <a:bodyPr spcFirstLastPara="1" wrap="square" lIns="91425" tIns="91425" rIns="91425" bIns="91425" anchor="t" anchorCtr="0">
            <a:spAutoFit/>
          </a:bodyPr>
          <a:lstStyle/>
          <a:p>
            <a:r>
              <a:rPr lang="en-US" sz="2400" b="1" dirty="0">
                <a:latin typeface="Proxima Nova" charset="0"/>
              </a:rPr>
              <a:t>Dataset Used: ds_5</a:t>
            </a:r>
          </a:p>
          <a:p>
            <a:pPr>
              <a:buFont typeface="Arial" pitchFamily="34" charset="0"/>
              <a:buChar char="•"/>
            </a:pPr>
            <a:r>
              <a:rPr lang="en-US" sz="2400" dirty="0">
                <a:latin typeface="Proxima Nova" charset="0"/>
              </a:rPr>
              <a:t>  Folder Structure: /train, /</a:t>
            </a:r>
            <a:r>
              <a:rPr lang="en-US" sz="2400" dirty="0" err="1">
                <a:latin typeface="Proxima Nova" charset="0"/>
              </a:rPr>
              <a:t>val</a:t>
            </a:r>
            <a:endParaRPr lang="en-US" sz="2400" dirty="0">
              <a:latin typeface="Proxima Nova" charset="0"/>
            </a:endParaRPr>
          </a:p>
          <a:p>
            <a:pPr>
              <a:buFont typeface="Arial" pitchFamily="34" charset="0"/>
              <a:buChar char="•"/>
            </a:pPr>
            <a:r>
              <a:rPr lang="en-US" sz="2400" dirty="0">
                <a:latin typeface="Proxima Nova" charset="0"/>
              </a:rPr>
              <a:t>  Classes: 2 → real (</a:t>
            </a:r>
            <a:r>
              <a:rPr lang="en-US" sz="2400" dirty="0" err="1">
                <a:latin typeface="Proxima Nova" charset="0"/>
              </a:rPr>
              <a:t>ffhq</a:t>
            </a:r>
            <a:r>
              <a:rPr lang="en-US" sz="2400" dirty="0">
                <a:latin typeface="Proxima Nova" charset="0"/>
              </a:rPr>
              <a:t>), fake (generated)</a:t>
            </a:r>
          </a:p>
          <a:p>
            <a:pPr>
              <a:buFont typeface="Arial" pitchFamily="34" charset="0"/>
              <a:buChar char="•"/>
            </a:pPr>
            <a:r>
              <a:rPr lang="en-US" sz="2400" dirty="0">
                <a:latin typeface="Proxima Nova" charset="0"/>
              </a:rPr>
              <a:t>  Data Split: Train 60% | Validation 20% | Test 20% (manually separated)</a:t>
            </a:r>
          </a:p>
        </p:txBody>
      </p:sp>
      <p:sp>
        <p:nvSpPr>
          <p:cNvPr id="6" name="Google Shape;106;p4"/>
          <p:cNvSpPr txBox="1"/>
          <p:nvPr/>
        </p:nvSpPr>
        <p:spPr>
          <a:xfrm>
            <a:off x="561163" y="2710776"/>
            <a:ext cx="10702915" cy="4616618"/>
          </a:xfrm>
          <a:prstGeom prst="rect">
            <a:avLst/>
          </a:prstGeom>
          <a:noFill/>
          <a:ln>
            <a:noFill/>
          </a:ln>
        </p:spPr>
        <p:txBody>
          <a:bodyPr spcFirstLastPara="1" wrap="square" lIns="91425" tIns="91425" rIns="91425" bIns="91425" anchor="t" anchorCtr="0">
            <a:spAutoFit/>
          </a:bodyPr>
          <a:lstStyle/>
          <a:p>
            <a:r>
              <a:rPr lang="en-US" sz="2400" b="1" dirty="0">
                <a:latin typeface="Proxima Nova" charset="0"/>
              </a:rPr>
              <a:t>Preprocessing Steps:</a:t>
            </a:r>
          </a:p>
          <a:p>
            <a:pPr>
              <a:buFont typeface="Arial" pitchFamily="34" charset="0"/>
              <a:buChar char="•"/>
            </a:pPr>
            <a:r>
              <a:rPr lang="en-US" sz="2400" dirty="0">
                <a:latin typeface="Proxima Nova" charset="0"/>
              </a:rPr>
              <a:t>  Load images using </a:t>
            </a:r>
            <a:r>
              <a:rPr lang="en-US" sz="2400" dirty="0" err="1">
                <a:latin typeface="Proxima Nova" charset="0"/>
              </a:rPr>
              <a:t>OpenCV</a:t>
            </a:r>
            <a:r>
              <a:rPr lang="en-US" sz="2400" dirty="0">
                <a:latin typeface="Proxima Nova" charset="0"/>
              </a:rPr>
              <a:t> (cv2)</a:t>
            </a:r>
          </a:p>
          <a:p>
            <a:pPr>
              <a:buFont typeface="Arial" pitchFamily="34" charset="0"/>
              <a:buChar char="•"/>
            </a:pPr>
            <a:r>
              <a:rPr lang="en-US" sz="2400" dirty="0">
                <a:latin typeface="Proxima Nova" charset="0"/>
              </a:rPr>
              <a:t>  Manual center-cropping based on min dimension (H or W)</a:t>
            </a:r>
          </a:p>
          <a:p>
            <a:pPr>
              <a:buFont typeface="Arial" pitchFamily="34" charset="0"/>
              <a:buChar char="•"/>
            </a:pPr>
            <a:r>
              <a:rPr lang="en-US" sz="2400" dirty="0">
                <a:latin typeface="Proxima Nova" charset="0"/>
              </a:rPr>
              <a:t>  Resize to 512×512</a:t>
            </a:r>
          </a:p>
          <a:p>
            <a:pPr>
              <a:buFont typeface="Arial" pitchFamily="34" charset="0"/>
              <a:buChar char="•"/>
            </a:pPr>
            <a:r>
              <a:rPr lang="en-US" sz="2400" dirty="0">
                <a:latin typeface="Proxima Nova" charset="0"/>
              </a:rPr>
              <a:t>  Apply the following transforms:</a:t>
            </a:r>
          </a:p>
          <a:p>
            <a:r>
              <a:rPr lang="en-US" sz="2400" dirty="0">
                <a:latin typeface="Proxima Nova" charset="0"/>
              </a:rPr>
              <a:t>	Convert to RGB</a:t>
            </a:r>
          </a:p>
          <a:p>
            <a:r>
              <a:rPr lang="en-US" sz="2400" dirty="0">
                <a:latin typeface="Proxima Nova" charset="0"/>
              </a:rPr>
              <a:t>	CLAH Equalization </a:t>
            </a:r>
          </a:p>
          <a:p>
            <a:r>
              <a:rPr lang="en-US" sz="2400" dirty="0">
                <a:latin typeface="Proxima Nova" charset="0"/>
              </a:rPr>
              <a:t>	Random Horizontal Flip</a:t>
            </a:r>
          </a:p>
          <a:p>
            <a:r>
              <a:rPr lang="en-US" sz="2400" dirty="0">
                <a:latin typeface="Proxima Nova" charset="0"/>
              </a:rPr>
              <a:t>	Color Jitter (brightness/contrast)</a:t>
            </a:r>
          </a:p>
          <a:p>
            <a:r>
              <a:rPr lang="en-US" sz="2400" dirty="0">
                <a:latin typeface="Proxima Nova" charset="0"/>
              </a:rPr>
              <a:t>	Normalize (mean: [0.485, 0.456, 0.406], std: [0.229, 0.224, 0.225])</a:t>
            </a:r>
          </a:p>
          <a:p>
            <a:pPr>
              <a:buFont typeface="Arial" pitchFamily="34" charset="0"/>
              <a:buChar char="•"/>
            </a:pPr>
            <a:r>
              <a:rPr lang="en-US" sz="2400" dirty="0">
                <a:latin typeface="Proxima Nova" charset="0"/>
              </a:rPr>
              <a:t>  Convert to Tensor</a:t>
            </a:r>
          </a:p>
          <a:p>
            <a:pPr>
              <a:buFont typeface="Arial" pitchFamily="34" charset="0"/>
              <a:buChar char="•"/>
            </a:pPr>
            <a:endParaRPr lang="en-US" sz="2400" dirty="0">
              <a:latin typeface="Proxima Nova" charset="0"/>
            </a:endParaRPr>
          </a:p>
        </p:txBody>
      </p:sp>
      <p:sp>
        <p:nvSpPr>
          <p:cNvPr id="8" name="Google Shape;106;p4"/>
          <p:cNvSpPr txBox="1"/>
          <p:nvPr/>
        </p:nvSpPr>
        <p:spPr>
          <a:xfrm>
            <a:off x="7865882" y="4654541"/>
            <a:ext cx="3250275" cy="923299"/>
          </a:xfrm>
          <a:prstGeom prst="rect">
            <a:avLst/>
          </a:prstGeom>
          <a:noFill/>
          <a:ln>
            <a:noFill/>
          </a:ln>
        </p:spPr>
        <p:txBody>
          <a:bodyPr spcFirstLastPara="1" wrap="square" lIns="91425" tIns="91425" rIns="91425" bIns="91425" anchor="t" anchorCtr="0">
            <a:spAutoFit/>
          </a:bodyPr>
          <a:lstStyle/>
          <a:p>
            <a:r>
              <a:rPr lang="en-US" sz="2400" b="1" dirty="0">
                <a:latin typeface="Proxima Nova" charset="0"/>
              </a:rPr>
              <a:t>Batch Size: 12</a:t>
            </a:r>
          </a:p>
          <a:p>
            <a:pPr>
              <a:buFont typeface="Arial" pitchFamily="34" charset="0"/>
              <a:buChar char="•"/>
            </a:pPr>
            <a:r>
              <a:rPr lang="en-US" sz="2400" dirty="0">
                <a:latin typeface="Proxima Nova" charset="0"/>
              </a:rPr>
              <a:t>  Image Size: 512×512</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sym typeface="Proxima Nova"/>
              </a:rPr>
              <a:t>Methodology – Flow chart</a:t>
            </a:r>
            <a:endParaRPr sz="2400" b="1" dirty="0">
              <a:latin typeface="Proxima Nova"/>
              <a:ea typeface="Proxima Nova"/>
              <a:cs typeface="Proxima Nova"/>
              <a:sym typeface="Proxima Nova"/>
            </a:endParaRPr>
          </a:p>
        </p:txBody>
      </p:sp>
      <p:pic>
        <p:nvPicPr>
          <p:cNvPr id="3" name="Picture 2">
            <a:extLst>
              <a:ext uri="{FF2B5EF4-FFF2-40B4-BE49-F238E27FC236}">
                <a16:creationId xmlns:a16="http://schemas.microsoft.com/office/drawing/2014/main" id="{C4C7893D-C2D5-BF2D-D4CC-B112621AE2A3}"/>
              </a:ext>
            </a:extLst>
          </p:cNvPr>
          <p:cNvPicPr>
            <a:picLocks noChangeAspect="1"/>
          </p:cNvPicPr>
          <p:nvPr/>
        </p:nvPicPr>
        <p:blipFill>
          <a:blip r:embed="rId4"/>
          <a:stretch>
            <a:fillRect/>
          </a:stretch>
        </p:blipFill>
        <p:spPr>
          <a:xfrm>
            <a:off x="2154829" y="1083223"/>
            <a:ext cx="7882342" cy="559813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Models Overview</a:t>
            </a:r>
            <a:endParaRPr sz="2400" b="1" dirty="0">
              <a:latin typeface="Proxima Nova"/>
              <a:ea typeface="Proxima Nova"/>
              <a:cs typeface="Proxima Nova"/>
              <a:sym typeface="Proxima Nova"/>
            </a:endParaRPr>
          </a:p>
        </p:txBody>
      </p:sp>
      <p:sp>
        <p:nvSpPr>
          <p:cNvPr id="106" name="Google Shape;106;p4"/>
          <p:cNvSpPr txBox="1"/>
          <p:nvPr/>
        </p:nvSpPr>
        <p:spPr>
          <a:xfrm>
            <a:off x="646113" y="1124744"/>
            <a:ext cx="10819056" cy="553968"/>
          </a:xfrm>
          <a:prstGeom prst="rect">
            <a:avLst/>
          </a:prstGeom>
          <a:noFill/>
          <a:ln>
            <a:noFill/>
          </a:ln>
        </p:spPr>
        <p:txBody>
          <a:bodyPr spcFirstLastPara="1" wrap="square" lIns="91425" tIns="91425" rIns="91425" bIns="91425" anchor="t" anchorCtr="0">
            <a:spAutoFit/>
          </a:bodyPr>
          <a:lstStyle/>
          <a:p>
            <a:pPr marL="285750" lvl="0" indent="-285750">
              <a:buSzPts val="1700"/>
            </a:pPr>
            <a:r>
              <a:rPr lang="en-US" sz="2400" dirty="0">
                <a:latin typeface="Proxima Nova" charset="0"/>
              </a:rPr>
              <a:t> </a:t>
            </a:r>
          </a:p>
        </p:txBody>
      </p:sp>
      <p:sp>
        <p:nvSpPr>
          <p:cNvPr id="4" name="Google Shape;106;p4"/>
          <p:cNvSpPr txBox="1"/>
          <p:nvPr/>
        </p:nvSpPr>
        <p:spPr>
          <a:xfrm>
            <a:off x="671904" y="2008664"/>
            <a:ext cx="10819056" cy="923299"/>
          </a:xfrm>
          <a:prstGeom prst="rect">
            <a:avLst/>
          </a:prstGeom>
          <a:noFill/>
          <a:ln>
            <a:noFill/>
          </a:ln>
        </p:spPr>
        <p:txBody>
          <a:bodyPr spcFirstLastPara="1" wrap="square" lIns="91425" tIns="91425" rIns="91425" bIns="91425" anchor="t" anchorCtr="0">
            <a:spAutoFit/>
          </a:bodyPr>
          <a:lstStyle/>
          <a:p>
            <a:endParaRPr lang="en-US" sz="2400" b="1" dirty="0">
              <a:latin typeface="Proxima Nova" charset="0"/>
            </a:endParaRPr>
          </a:p>
          <a:p>
            <a:pPr marL="285750" lvl="0" indent="-285750">
              <a:buSzPts val="1700"/>
            </a:pPr>
            <a:endParaRPr lang="en-US" sz="2400" dirty="0">
              <a:latin typeface="Proxima Nova" charset="0"/>
            </a:endParaRPr>
          </a:p>
        </p:txBody>
      </p:sp>
      <p:graphicFrame>
        <p:nvGraphicFramePr>
          <p:cNvPr id="2" name="Table 1">
            <a:extLst>
              <a:ext uri="{FF2B5EF4-FFF2-40B4-BE49-F238E27FC236}">
                <a16:creationId xmlns:a16="http://schemas.microsoft.com/office/drawing/2014/main" id="{26313BE7-77B5-B6EA-76F4-521D1D85D037}"/>
              </a:ext>
            </a:extLst>
          </p:cNvPr>
          <p:cNvGraphicFramePr>
            <a:graphicFrameLocks noGrp="1"/>
          </p:cNvGraphicFramePr>
          <p:nvPr>
            <p:extLst>
              <p:ext uri="{D42A27DB-BD31-4B8C-83A1-F6EECF244321}">
                <p14:modId xmlns:p14="http://schemas.microsoft.com/office/powerpoint/2010/main" val="237572888"/>
              </p:ext>
            </p:extLst>
          </p:nvPr>
        </p:nvGraphicFramePr>
        <p:xfrm>
          <a:off x="245806" y="1032387"/>
          <a:ext cx="11769214" cy="5646460"/>
        </p:xfrm>
        <a:graphic>
          <a:graphicData uri="http://schemas.openxmlformats.org/drawingml/2006/table">
            <a:tbl>
              <a:tblPr>
                <a:effectLst>
                  <a:outerShdw blurRad="50800" dist="38100" dir="5400000" algn="t" rotWithShape="0">
                    <a:prstClr val="black">
                      <a:alpha val="40000"/>
                    </a:prstClr>
                  </a:outerShdw>
                </a:effectLst>
              </a:tblPr>
              <a:tblGrid>
                <a:gridCol w="1735186">
                  <a:extLst>
                    <a:ext uri="{9D8B030D-6E8A-4147-A177-3AD203B41FA5}">
                      <a16:colId xmlns:a16="http://schemas.microsoft.com/office/drawing/2014/main" val="115866486"/>
                    </a:ext>
                  </a:extLst>
                </a:gridCol>
                <a:gridCol w="1635952">
                  <a:extLst>
                    <a:ext uri="{9D8B030D-6E8A-4147-A177-3AD203B41FA5}">
                      <a16:colId xmlns:a16="http://schemas.microsoft.com/office/drawing/2014/main" val="3603705723"/>
                    </a:ext>
                  </a:extLst>
                </a:gridCol>
                <a:gridCol w="1635952">
                  <a:extLst>
                    <a:ext uri="{9D8B030D-6E8A-4147-A177-3AD203B41FA5}">
                      <a16:colId xmlns:a16="http://schemas.microsoft.com/office/drawing/2014/main" val="2172050676"/>
                    </a:ext>
                  </a:extLst>
                </a:gridCol>
                <a:gridCol w="1635952">
                  <a:extLst>
                    <a:ext uri="{9D8B030D-6E8A-4147-A177-3AD203B41FA5}">
                      <a16:colId xmlns:a16="http://schemas.microsoft.com/office/drawing/2014/main" val="652400256"/>
                    </a:ext>
                  </a:extLst>
                </a:gridCol>
                <a:gridCol w="1635952">
                  <a:extLst>
                    <a:ext uri="{9D8B030D-6E8A-4147-A177-3AD203B41FA5}">
                      <a16:colId xmlns:a16="http://schemas.microsoft.com/office/drawing/2014/main" val="4172133432"/>
                    </a:ext>
                  </a:extLst>
                </a:gridCol>
                <a:gridCol w="1635952">
                  <a:extLst>
                    <a:ext uri="{9D8B030D-6E8A-4147-A177-3AD203B41FA5}">
                      <a16:colId xmlns:a16="http://schemas.microsoft.com/office/drawing/2014/main" val="1800857476"/>
                    </a:ext>
                  </a:extLst>
                </a:gridCol>
                <a:gridCol w="1854268">
                  <a:extLst>
                    <a:ext uri="{9D8B030D-6E8A-4147-A177-3AD203B41FA5}">
                      <a16:colId xmlns:a16="http://schemas.microsoft.com/office/drawing/2014/main" val="2881774512"/>
                    </a:ext>
                  </a:extLst>
                </a:gridCol>
              </a:tblGrid>
              <a:tr h="485869">
                <a:tc>
                  <a:txBody>
                    <a:bodyPr/>
                    <a:lstStyle/>
                    <a:p>
                      <a:pPr algn="ctr"/>
                      <a:r>
                        <a:rPr lang="en-US" sz="1800" b="1" dirty="0">
                          <a:solidFill>
                            <a:schemeClr val="bg1"/>
                          </a:solidFill>
                          <a:latin typeface="Times New Roman" panose="02020603050405020304" pitchFamily="18" charset="0"/>
                          <a:cs typeface="Times New Roman" panose="02020603050405020304" pitchFamily="18" charset="0"/>
                        </a:rPr>
                        <a:t>Models</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1800" b="1" dirty="0">
                          <a:solidFill>
                            <a:schemeClr val="bg1"/>
                          </a:solidFill>
                          <a:latin typeface="Times New Roman" panose="02020603050405020304" pitchFamily="18" charset="0"/>
                          <a:cs typeface="Times New Roman" panose="02020603050405020304" pitchFamily="18" charset="0"/>
                        </a:rPr>
                        <a:t>Year</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1800" b="1" dirty="0">
                          <a:solidFill>
                            <a:schemeClr val="bg1"/>
                          </a:solidFill>
                          <a:latin typeface="Times New Roman" panose="02020603050405020304" pitchFamily="18" charset="0"/>
                          <a:cs typeface="Times New Roman" panose="02020603050405020304" pitchFamily="18" charset="0"/>
                        </a:rPr>
                        <a:t>Parameters (M)</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1800" b="1" dirty="0">
                          <a:solidFill>
                            <a:schemeClr val="bg1"/>
                          </a:solidFill>
                          <a:latin typeface="Times New Roman" panose="02020603050405020304" pitchFamily="18" charset="0"/>
                          <a:cs typeface="Times New Roman" panose="02020603050405020304" pitchFamily="18" charset="0"/>
                        </a:rPr>
                        <a:t>Top-1 Acc. (ImageNet)</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1800" b="1" dirty="0">
                          <a:solidFill>
                            <a:schemeClr val="bg1"/>
                          </a:solidFill>
                          <a:latin typeface="Times New Roman" panose="02020603050405020304" pitchFamily="18" charset="0"/>
                          <a:cs typeface="Times New Roman" panose="02020603050405020304" pitchFamily="18" charset="0"/>
                        </a:rPr>
                        <a:t>Top-5 Acc. (ImageNet)</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1800" b="1" dirty="0">
                          <a:solidFill>
                            <a:schemeClr val="bg1"/>
                          </a:solidFill>
                          <a:latin typeface="Times New Roman" panose="02020603050405020304" pitchFamily="18" charset="0"/>
                          <a:cs typeface="Times New Roman" panose="02020603050405020304" pitchFamily="18" charset="0"/>
                        </a:rPr>
                        <a:t>Input Size</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1800" b="1" dirty="0">
                          <a:solidFill>
                            <a:schemeClr val="bg1"/>
                          </a:solidFill>
                          <a:latin typeface="Times New Roman" panose="02020603050405020304" pitchFamily="18" charset="0"/>
                          <a:cs typeface="Times New Roman" panose="02020603050405020304" pitchFamily="18" charset="0"/>
                        </a:rPr>
                        <a:t>Key Idea</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extLst>
                  <a:ext uri="{0D108BD9-81ED-4DB2-BD59-A6C34878D82A}">
                    <a16:rowId xmlns:a16="http://schemas.microsoft.com/office/drawing/2014/main" val="3144043934"/>
                  </a:ext>
                </a:extLst>
              </a:tr>
              <a:tr h="1086062">
                <a:tc>
                  <a:txBody>
                    <a:bodyPr/>
                    <a:lstStyle/>
                    <a:p>
                      <a:pPr algn="ctr"/>
                      <a:r>
                        <a:rPr lang="en-US" sz="1800" b="1" dirty="0">
                          <a:solidFill>
                            <a:schemeClr val="bg1"/>
                          </a:solidFill>
                          <a:latin typeface="Times New Roman" panose="02020603050405020304" pitchFamily="18" charset="0"/>
                          <a:cs typeface="Times New Roman" panose="02020603050405020304" pitchFamily="18" charset="0"/>
                        </a:rPr>
                        <a:t>EfficientNet-B3</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2000" b="1" dirty="0">
                          <a:latin typeface="Times New Roman" panose="02020603050405020304" pitchFamily="18" charset="0"/>
                          <a:cs typeface="Times New Roman" panose="02020603050405020304" pitchFamily="18" charset="0"/>
                        </a:rPr>
                        <a:t>2019</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~12M</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~81.6%</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~95.7%</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300×300</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500" b="1" dirty="0">
                          <a:latin typeface="Times New Roman" panose="02020603050405020304" pitchFamily="18" charset="0"/>
                          <a:cs typeface="Times New Roman" panose="02020603050405020304" pitchFamily="18" charset="0"/>
                        </a:rPr>
                        <a:t>Compound scaling (depth, width, resolution) for efficiency</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4055252988"/>
                  </a:ext>
                </a:extLst>
              </a:tr>
              <a:tr h="885998">
                <a:tc>
                  <a:txBody>
                    <a:bodyPr/>
                    <a:lstStyle/>
                    <a:p>
                      <a:pPr algn="ctr"/>
                      <a:r>
                        <a:rPr lang="en-US" sz="1800" b="1" dirty="0">
                          <a:solidFill>
                            <a:schemeClr val="bg1"/>
                          </a:solidFill>
                          <a:latin typeface="Times New Roman" panose="02020603050405020304" pitchFamily="18" charset="0"/>
                          <a:cs typeface="Times New Roman" panose="02020603050405020304" pitchFamily="18" charset="0"/>
                        </a:rPr>
                        <a:t>ResNet-50</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2000" b="1" dirty="0">
                          <a:latin typeface="Times New Roman" panose="02020603050405020304" pitchFamily="18" charset="0"/>
                          <a:cs typeface="Times New Roman" panose="02020603050405020304" pitchFamily="18" charset="0"/>
                        </a:rPr>
                        <a:t>2015</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~25.6M</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~76.2%</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~92.8%</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a:latin typeface="Times New Roman" panose="02020603050405020304" pitchFamily="18" charset="0"/>
                          <a:cs typeface="Times New Roman" panose="02020603050405020304" pitchFamily="18" charset="0"/>
                        </a:rPr>
                        <a:t>224×224</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500" b="1" dirty="0">
                          <a:latin typeface="Times New Roman" panose="02020603050405020304" pitchFamily="18" charset="0"/>
                          <a:cs typeface="Times New Roman" panose="02020603050405020304" pitchFamily="18" charset="0"/>
                        </a:rPr>
                        <a:t>Residual connections to avoid vanishing gradient</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4273271989"/>
                  </a:ext>
                </a:extLst>
              </a:tr>
              <a:tr h="1086062">
                <a:tc>
                  <a:txBody>
                    <a:bodyPr/>
                    <a:lstStyle/>
                    <a:p>
                      <a:pPr algn="ctr"/>
                      <a:r>
                        <a:rPr lang="en-US" sz="1800" b="1" dirty="0">
                          <a:solidFill>
                            <a:schemeClr val="bg1"/>
                          </a:solidFill>
                          <a:latin typeface="Times New Roman" panose="02020603050405020304" pitchFamily="18" charset="0"/>
                          <a:cs typeface="Times New Roman" panose="02020603050405020304" pitchFamily="18" charset="0"/>
                        </a:rPr>
                        <a:t>MobileNetV2</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2000" b="1" dirty="0">
                          <a:latin typeface="Times New Roman" panose="02020603050405020304" pitchFamily="18" charset="0"/>
                          <a:cs typeface="Times New Roman" panose="02020603050405020304" pitchFamily="18" charset="0"/>
                        </a:rPr>
                        <a:t>2018</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~3.4M</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~71.8%</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~91.0%</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224×224</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500" b="1" dirty="0">
                          <a:latin typeface="Times New Roman" panose="02020603050405020304" pitchFamily="18" charset="0"/>
                          <a:cs typeface="Times New Roman" panose="02020603050405020304" pitchFamily="18" charset="0"/>
                        </a:rPr>
                        <a:t>Depth wise separable conv + inverted residuals for mobile/edge</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413209959"/>
                  </a:ext>
                </a:extLst>
              </a:tr>
              <a:tr h="1086062">
                <a:tc>
                  <a:txBody>
                    <a:bodyPr/>
                    <a:lstStyle/>
                    <a:p>
                      <a:pPr algn="ctr"/>
                      <a:r>
                        <a:rPr lang="en-US" sz="1800" b="1" dirty="0">
                          <a:solidFill>
                            <a:schemeClr val="bg1"/>
                          </a:solidFill>
                          <a:latin typeface="Times New Roman" panose="02020603050405020304" pitchFamily="18" charset="0"/>
                          <a:cs typeface="Times New Roman" panose="02020603050405020304" pitchFamily="18" charset="0"/>
                        </a:rPr>
                        <a:t>DenseNet-121</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2000" b="1">
                          <a:latin typeface="Times New Roman" panose="02020603050405020304" pitchFamily="18" charset="0"/>
                          <a:cs typeface="Times New Roman" panose="02020603050405020304" pitchFamily="18" charset="0"/>
                        </a:rPr>
                        <a:t>2017</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~8M</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~74.9%</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~92.3%</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224×224</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500" b="1" dirty="0">
                          <a:latin typeface="Times New Roman" panose="02020603050405020304" pitchFamily="18" charset="0"/>
                          <a:cs typeface="Times New Roman" panose="02020603050405020304" pitchFamily="18" charset="0"/>
                        </a:rPr>
                        <a:t>Dense connectivity (each layer connected to all previous)</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492241074"/>
                  </a:ext>
                </a:extLst>
              </a:tr>
              <a:tr h="885998">
                <a:tc>
                  <a:txBody>
                    <a:bodyPr/>
                    <a:lstStyle/>
                    <a:p>
                      <a:pPr algn="ctr"/>
                      <a:r>
                        <a:rPr lang="en-US" sz="1800" b="1" dirty="0" err="1">
                          <a:solidFill>
                            <a:schemeClr val="bg1"/>
                          </a:solidFill>
                          <a:latin typeface="Times New Roman" panose="02020603050405020304" pitchFamily="18" charset="0"/>
                          <a:cs typeface="Times New Roman" panose="02020603050405020304" pitchFamily="18" charset="0"/>
                        </a:rPr>
                        <a:t>Xception</a:t>
                      </a:r>
                      <a:endParaRPr lang="en-US" sz="1800" b="1" dirty="0">
                        <a:solidFill>
                          <a:schemeClr val="bg1"/>
                        </a:solidFill>
                        <a:latin typeface="Times New Roman" panose="02020603050405020304" pitchFamily="18" charset="0"/>
                        <a:cs typeface="Times New Roman" panose="02020603050405020304" pitchFamily="18" charset="0"/>
                      </a:endParaRP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2000" b="1">
                          <a:latin typeface="Times New Roman" panose="02020603050405020304" pitchFamily="18" charset="0"/>
                          <a:cs typeface="Times New Roman" panose="02020603050405020304" pitchFamily="18" charset="0"/>
                        </a:rPr>
                        <a:t>2017</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~22.9M</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a:latin typeface="Times New Roman" panose="02020603050405020304" pitchFamily="18" charset="0"/>
                          <a:cs typeface="Times New Roman" panose="02020603050405020304" pitchFamily="18" charset="0"/>
                        </a:rPr>
                        <a:t>~79.0%</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a:latin typeface="Times New Roman" panose="02020603050405020304" pitchFamily="18" charset="0"/>
                          <a:cs typeface="Times New Roman" panose="02020603050405020304" pitchFamily="18" charset="0"/>
                        </a:rPr>
                        <a:t>~94.5%</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2000" b="1" dirty="0">
                          <a:latin typeface="Times New Roman" panose="02020603050405020304" pitchFamily="18" charset="0"/>
                          <a:cs typeface="Times New Roman" panose="02020603050405020304" pitchFamily="18" charset="0"/>
                        </a:rPr>
                        <a:t>299×299</a:t>
                      </a: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algn="ctr"/>
                      <a:r>
                        <a:rPr lang="en-US" sz="1500" b="1" dirty="0">
                          <a:latin typeface="Times New Roman" panose="02020603050405020304" pitchFamily="18" charset="0"/>
                          <a:cs typeface="Times New Roman" panose="02020603050405020304" pitchFamily="18" charset="0"/>
                        </a:rPr>
                        <a:t>Extreme Inception using depth wise separable </a:t>
                      </a:r>
                      <a:r>
                        <a:rPr lang="en-US" sz="1500" b="1" dirty="0" err="1">
                          <a:latin typeface="Times New Roman" panose="02020603050405020304" pitchFamily="18" charset="0"/>
                          <a:cs typeface="Times New Roman" panose="02020603050405020304" pitchFamily="18" charset="0"/>
                        </a:rPr>
                        <a:t>convs</a:t>
                      </a:r>
                      <a:endParaRPr lang="en-US" sz="1500" b="1" dirty="0">
                        <a:latin typeface="Times New Roman" panose="02020603050405020304" pitchFamily="18" charset="0"/>
                        <a:cs typeface="Times New Roman" panose="02020603050405020304" pitchFamily="18" charset="0"/>
                      </a:endParaRPr>
                    </a:p>
                  </a:txBody>
                  <a:tcPr marL="67637" marR="67637" marT="33819" marB="33819"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922885978"/>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Models Overview</a:t>
            </a:r>
            <a:endParaRPr sz="2400" b="1" dirty="0">
              <a:latin typeface="Proxima Nova"/>
              <a:ea typeface="Proxima Nova"/>
              <a:cs typeface="Proxima Nova"/>
              <a:sym typeface="Proxima Nova"/>
            </a:endParaRPr>
          </a:p>
        </p:txBody>
      </p:sp>
      <p:sp>
        <p:nvSpPr>
          <p:cNvPr id="6" name="Google Shape;106;p4"/>
          <p:cNvSpPr txBox="1"/>
          <p:nvPr/>
        </p:nvSpPr>
        <p:spPr>
          <a:xfrm>
            <a:off x="682343" y="1073133"/>
            <a:ext cx="10819056" cy="553968"/>
          </a:xfrm>
          <a:prstGeom prst="rect">
            <a:avLst/>
          </a:prstGeom>
          <a:noFill/>
          <a:ln>
            <a:noFill/>
          </a:ln>
        </p:spPr>
        <p:txBody>
          <a:bodyPr spcFirstLastPara="1" wrap="square" lIns="91425" tIns="91425" rIns="91425" bIns="91425" anchor="t" anchorCtr="0">
            <a:spAutoFit/>
          </a:bodyPr>
          <a:lstStyle/>
          <a:p>
            <a:r>
              <a:rPr lang="en-US" sz="2400" b="1" dirty="0" err="1">
                <a:latin typeface="Proxima Nova" charset="0"/>
              </a:rPr>
              <a:t>Hyperparameters</a:t>
            </a:r>
            <a:r>
              <a:rPr lang="en-US" sz="2400" b="1" dirty="0">
                <a:latin typeface="Proxima Nova" charset="0"/>
              </a:rPr>
              <a:t> Used:</a:t>
            </a:r>
          </a:p>
        </p:txBody>
      </p:sp>
      <p:sp>
        <p:nvSpPr>
          <p:cNvPr id="7" name="Google Shape;106;p4"/>
          <p:cNvSpPr txBox="1"/>
          <p:nvPr/>
        </p:nvSpPr>
        <p:spPr>
          <a:xfrm>
            <a:off x="682343" y="1536579"/>
            <a:ext cx="10819056" cy="3139291"/>
          </a:xfrm>
          <a:prstGeom prst="rect">
            <a:avLst/>
          </a:prstGeom>
          <a:noFill/>
          <a:ln>
            <a:noFill/>
          </a:ln>
        </p:spPr>
        <p:txBody>
          <a:bodyPr spcFirstLastPara="1" wrap="square" lIns="91425" tIns="91425" rIns="91425" bIns="91425" anchor="t" anchorCtr="0">
            <a:spAutoFit/>
          </a:bodyPr>
          <a:lstStyle/>
          <a:p>
            <a:pPr algn="just">
              <a:buFont typeface="Arial" pitchFamily="34" charset="0"/>
              <a:buChar char="•"/>
            </a:pPr>
            <a:r>
              <a:rPr lang="en-US" sz="2400" dirty="0">
                <a:latin typeface="Proxima Nova" charset="0"/>
              </a:rPr>
              <a:t>  Epochs: 20</a:t>
            </a:r>
          </a:p>
          <a:p>
            <a:pPr algn="just">
              <a:buFont typeface="Arial" pitchFamily="34" charset="0"/>
              <a:buChar char="•"/>
            </a:pPr>
            <a:r>
              <a:rPr lang="en-US" sz="2400" dirty="0">
                <a:latin typeface="Proxima Nova" charset="0"/>
              </a:rPr>
              <a:t>  Batch Size: 20</a:t>
            </a:r>
          </a:p>
          <a:p>
            <a:pPr algn="just">
              <a:buFont typeface="Arial" pitchFamily="34" charset="0"/>
              <a:buChar char="•"/>
            </a:pPr>
            <a:r>
              <a:rPr lang="en-US" sz="2400" dirty="0">
                <a:latin typeface="Proxima Nova" charset="0"/>
              </a:rPr>
              <a:t>  Learning Rate: 5e-5(0.00001)</a:t>
            </a:r>
          </a:p>
          <a:p>
            <a:pPr lvl="1" algn="just">
              <a:buFont typeface="Arial" pitchFamily="34" charset="0"/>
              <a:buChar char="•"/>
            </a:pPr>
            <a:r>
              <a:rPr lang="en-US" sz="2400" dirty="0">
                <a:latin typeface="Proxima Nova" charset="0"/>
              </a:rPr>
              <a:t>  Dropout : 0.4 (applied in all models)</a:t>
            </a:r>
          </a:p>
          <a:p>
            <a:pPr algn="just">
              <a:buFont typeface="Arial" pitchFamily="34" charset="0"/>
              <a:buChar char="•"/>
            </a:pPr>
            <a:r>
              <a:rPr lang="en-US" sz="2400" dirty="0">
                <a:latin typeface="Proxima Nova" charset="0"/>
              </a:rPr>
              <a:t>  Optimizer: Adam</a:t>
            </a:r>
          </a:p>
          <a:p>
            <a:pPr algn="just">
              <a:buFont typeface="Arial" pitchFamily="34" charset="0"/>
              <a:buChar char="•"/>
            </a:pPr>
            <a:r>
              <a:rPr lang="en-US" sz="2400" dirty="0">
                <a:latin typeface="Proxima Nova" charset="0"/>
              </a:rPr>
              <a:t>  Output Layer : </a:t>
            </a:r>
            <a:r>
              <a:rPr lang="en-US" sz="2400" dirty="0">
                <a:effectLst/>
                <a:latin typeface="Proxima Nova" panose="020B0604020202020204" charset="0"/>
                <a:ea typeface="SimSun" panose="02010600030101010101" pitchFamily="2" charset="-122"/>
              </a:rPr>
              <a:t>1 neuron with sigmoid activation</a:t>
            </a:r>
          </a:p>
          <a:p>
            <a:pPr algn="just">
              <a:buFont typeface="Arial" pitchFamily="34" charset="0"/>
              <a:buChar char="•"/>
            </a:pPr>
            <a:r>
              <a:rPr lang="en-US" sz="2400" dirty="0">
                <a:latin typeface="Proxima Nova" panose="020B0604020202020204" charset="0"/>
                <a:ea typeface="SimSun" panose="02010600030101010101" pitchFamily="2" charset="-122"/>
              </a:rPr>
              <a:t>  </a:t>
            </a:r>
            <a:r>
              <a:rPr lang="en-US" sz="2400" dirty="0">
                <a:effectLst/>
                <a:latin typeface="Proxima Nova" panose="020B0604020202020204" charset="0"/>
                <a:ea typeface="SimSun" panose="02010600030101010101" pitchFamily="2" charset="-122"/>
              </a:rPr>
              <a:t>Classification Threshold : 0.5</a:t>
            </a:r>
            <a:endParaRPr lang="en-US" sz="2400" dirty="0">
              <a:latin typeface="Proxima Nova" charset="0"/>
            </a:endParaRPr>
          </a:p>
          <a:p>
            <a:pPr algn="just">
              <a:buFont typeface="Arial" pitchFamily="34" charset="0"/>
              <a:buChar char="•"/>
            </a:pPr>
            <a:r>
              <a:rPr lang="en-US" sz="2400" dirty="0">
                <a:latin typeface="Proxima Nova" charset="0"/>
              </a:rPr>
              <a:t>  Loss Function: </a:t>
            </a:r>
            <a:r>
              <a:rPr lang="en-US" sz="2400" dirty="0" err="1">
                <a:latin typeface="Proxima Nova" charset="0"/>
              </a:rPr>
              <a:t>BCEWithLogitsLoss</a:t>
            </a:r>
            <a:endParaRPr lang="en-US" sz="2400" dirty="0">
              <a:latin typeface="Proxima Nova"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Models Overview</a:t>
            </a:r>
            <a:endParaRPr sz="2400" b="1" dirty="0">
              <a:latin typeface="Proxima Nova"/>
              <a:ea typeface="Proxima Nova"/>
              <a:cs typeface="Proxima Nova"/>
              <a:sym typeface="Proxima Nova"/>
            </a:endParaRPr>
          </a:p>
        </p:txBody>
      </p:sp>
      <p:sp>
        <p:nvSpPr>
          <p:cNvPr id="8" name="Google Shape;106;p4"/>
          <p:cNvSpPr txBox="1"/>
          <p:nvPr/>
        </p:nvSpPr>
        <p:spPr>
          <a:xfrm>
            <a:off x="659204" y="1266292"/>
            <a:ext cx="10819056" cy="553968"/>
          </a:xfrm>
          <a:prstGeom prst="rect">
            <a:avLst/>
          </a:prstGeom>
          <a:noFill/>
          <a:ln>
            <a:noFill/>
          </a:ln>
        </p:spPr>
        <p:txBody>
          <a:bodyPr spcFirstLastPara="1" wrap="square" lIns="91425" tIns="91425" rIns="91425" bIns="91425" anchor="t" anchorCtr="0">
            <a:spAutoFit/>
          </a:bodyPr>
          <a:lstStyle/>
          <a:p>
            <a:r>
              <a:rPr lang="en-US" sz="2400" b="1" dirty="0">
                <a:solidFill>
                  <a:schemeClr val="accent1">
                    <a:lumMod val="75000"/>
                  </a:schemeClr>
                </a:solidFill>
                <a:latin typeface="Proxima Nova" charset="0"/>
              </a:rPr>
              <a:t>All Models’ </a:t>
            </a:r>
            <a:r>
              <a:rPr lang="en-US" sz="2400" b="1" dirty="0">
                <a:solidFill>
                  <a:srgbClr val="2E75B6"/>
                </a:solidFill>
                <a:latin typeface="Proxima Nova" charset="0"/>
              </a:rPr>
              <a:t>Architecture Overview:</a:t>
            </a:r>
            <a:endParaRPr lang="en-US" sz="2400" dirty="0">
              <a:solidFill>
                <a:srgbClr val="2E75B6"/>
              </a:solidFill>
              <a:latin typeface="Proxima Nova" charset="0"/>
            </a:endParaRPr>
          </a:p>
        </p:txBody>
      </p:sp>
      <p:sp>
        <p:nvSpPr>
          <p:cNvPr id="9" name="Google Shape;106;p4"/>
          <p:cNvSpPr txBox="1"/>
          <p:nvPr/>
        </p:nvSpPr>
        <p:spPr>
          <a:xfrm>
            <a:off x="379804" y="1970564"/>
            <a:ext cx="10819056" cy="553968"/>
          </a:xfrm>
          <a:prstGeom prst="rect">
            <a:avLst/>
          </a:prstGeom>
          <a:noFill/>
          <a:ln>
            <a:noFill/>
          </a:ln>
        </p:spPr>
        <p:txBody>
          <a:bodyPr spcFirstLastPara="1" wrap="square" lIns="91425" tIns="91425" rIns="91425" bIns="91425" anchor="t" anchorCtr="0">
            <a:spAutoFit/>
          </a:bodyPr>
          <a:lstStyle/>
          <a:p>
            <a:pPr marL="285750" lvl="0" indent="-285750" algn="just">
              <a:buSzPts val="1700"/>
            </a:pPr>
            <a:r>
              <a:rPr lang="en-US" sz="2400" dirty="0">
                <a:latin typeface="Proxima Nova" charset="0"/>
              </a:rPr>
              <a:t>	</a:t>
            </a:r>
          </a:p>
        </p:txBody>
      </p:sp>
      <p:graphicFrame>
        <p:nvGraphicFramePr>
          <p:cNvPr id="2" name="Table 1">
            <a:extLst>
              <a:ext uri="{FF2B5EF4-FFF2-40B4-BE49-F238E27FC236}">
                <a16:creationId xmlns:a16="http://schemas.microsoft.com/office/drawing/2014/main" id="{167BCA96-647E-C7C9-7A2A-19516DD4C784}"/>
              </a:ext>
            </a:extLst>
          </p:cNvPr>
          <p:cNvGraphicFramePr>
            <a:graphicFrameLocks noGrp="1"/>
          </p:cNvGraphicFramePr>
          <p:nvPr>
            <p:extLst>
              <p:ext uri="{D42A27DB-BD31-4B8C-83A1-F6EECF244321}">
                <p14:modId xmlns:p14="http://schemas.microsoft.com/office/powerpoint/2010/main" val="2949470575"/>
              </p:ext>
            </p:extLst>
          </p:nvPr>
        </p:nvGraphicFramePr>
        <p:xfrm>
          <a:off x="659204" y="1981201"/>
          <a:ext cx="10718841" cy="4035137"/>
        </p:xfrm>
        <a:graphic>
          <a:graphicData uri="http://schemas.openxmlformats.org/drawingml/2006/table">
            <a:tbl>
              <a:tblPr/>
              <a:tblGrid>
                <a:gridCol w="2591578">
                  <a:extLst>
                    <a:ext uri="{9D8B030D-6E8A-4147-A177-3AD203B41FA5}">
                      <a16:colId xmlns:a16="http://schemas.microsoft.com/office/drawing/2014/main" val="1673580204"/>
                    </a:ext>
                  </a:extLst>
                </a:gridCol>
                <a:gridCol w="8127263">
                  <a:extLst>
                    <a:ext uri="{9D8B030D-6E8A-4147-A177-3AD203B41FA5}">
                      <a16:colId xmlns:a16="http://schemas.microsoft.com/office/drawing/2014/main" val="1380749079"/>
                    </a:ext>
                  </a:extLst>
                </a:gridCol>
              </a:tblGrid>
              <a:tr h="488932">
                <a:tc>
                  <a:txBody>
                    <a:bodyPr/>
                    <a:lstStyle/>
                    <a:p>
                      <a:pPr algn="ctr"/>
                      <a:r>
                        <a:rPr lang="en-US" sz="2000" b="1" dirty="0">
                          <a:solidFill>
                            <a:schemeClr val="bg1"/>
                          </a:solidFill>
                          <a:latin typeface="Proxima Nova" panose="020B0604020202020204" charset="0"/>
                        </a:rPr>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2000" b="1" dirty="0">
                          <a:solidFill>
                            <a:schemeClr val="bg1"/>
                          </a:solidFill>
                          <a:latin typeface="Proxima Nova" panose="020B0604020202020204" charset="0"/>
                        </a:rPr>
                        <a:t>Architecture Overview (short)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extLst>
                  <a:ext uri="{0D108BD9-81ED-4DB2-BD59-A6C34878D82A}">
                    <a16:rowId xmlns:a16="http://schemas.microsoft.com/office/drawing/2014/main" val="1087353654"/>
                  </a:ext>
                </a:extLst>
              </a:tr>
              <a:tr h="709241">
                <a:tc>
                  <a:txBody>
                    <a:bodyPr/>
                    <a:lstStyle/>
                    <a:p>
                      <a:pPr algn="ctr"/>
                      <a:r>
                        <a:rPr lang="en-US" sz="2000" b="1" dirty="0">
                          <a:solidFill>
                            <a:schemeClr val="bg1"/>
                          </a:solidFill>
                          <a:latin typeface="Proxima Nova" panose="020B0604020202020204" charset="0"/>
                        </a:rPr>
                        <a:t>EfficientNet-B3</a:t>
                      </a:r>
                      <a:endParaRPr lang="en-US" sz="2000" dirty="0">
                        <a:solidFill>
                          <a:schemeClr val="bg1"/>
                        </a:solidFill>
                        <a:latin typeface="Proxima Nova" panose="020B060402020202020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2000" dirty="0">
                          <a:latin typeface="Proxima Nova" panose="020B0604020202020204" charset="0"/>
                        </a:rPr>
                        <a:t>Compound scaling of depth, width &amp; resolution with </a:t>
                      </a:r>
                      <a:r>
                        <a:rPr lang="en-US" sz="2000" dirty="0" err="1">
                          <a:latin typeface="Proxima Nova" panose="020B0604020202020204" charset="0"/>
                        </a:rPr>
                        <a:t>MBConv</a:t>
                      </a:r>
                      <a:r>
                        <a:rPr lang="en-US" sz="2000" dirty="0">
                          <a:latin typeface="Proxima Nova" panose="020B0604020202020204" charset="0"/>
                        </a:rPr>
                        <a:t> + squeeze-excitation.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453868518"/>
                  </a:ext>
                </a:extLst>
              </a:tr>
              <a:tr h="709241">
                <a:tc>
                  <a:txBody>
                    <a:bodyPr/>
                    <a:lstStyle/>
                    <a:p>
                      <a:pPr algn="ctr"/>
                      <a:r>
                        <a:rPr lang="en-US" sz="2000" b="1" dirty="0">
                          <a:solidFill>
                            <a:schemeClr val="bg1"/>
                          </a:solidFill>
                          <a:latin typeface="Proxima Nova" panose="020B0604020202020204" charset="0"/>
                        </a:rPr>
                        <a:t>ResNet-50</a:t>
                      </a:r>
                      <a:endParaRPr lang="en-US" sz="2000" dirty="0">
                        <a:solidFill>
                          <a:schemeClr val="bg1"/>
                        </a:solidFill>
                        <a:latin typeface="Proxima Nova" panose="020B060402020202020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2000" dirty="0">
                          <a:latin typeface="Proxima Nova" panose="020B0604020202020204" charset="0"/>
                        </a:rPr>
                        <a:t>Deep CNN with residual skip connections (bottleneck blocks).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952715861"/>
                  </a:ext>
                </a:extLst>
              </a:tr>
              <a:tr h="709241">
                <a:tc>
                  <a:txBody>
                    <a:bodyPr/>
                    <a:lstStyle/>
                    <a:p>
                      <a:pPr algn="ctr"/>
                      <a:r>
                        <a:rPr lang="en-US" sz="2000" b="1" dirty="0">
                          <a:solidFill>
                            <a:schemeClr val="bg1"/>
                          </a:solidFill>
                          <a:latin typeface="Proxima Nova" panose="020B0604020202020204" charset="0"/>
                        </a:rPr>
                        <a:t>MobileNetV2</a:t>
                      </a:r>
                      <a:endParaRPr lang="en-US" sz="2000" dirty="0">
                        <a:solidFill>
                          <a:schemeClr val="bg1"/>
                        </a:solidFill>
                        <a:latin typeface="Proxima Nova" panose="020B060402020202020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2000" dirty="0" err="1">
                          <a:latin typeface="Proxima Nova" panose="020B0604020202020204" charset="0"/>
                        </a:rPr>
                        <a:t>Depthwise</a:t>
                      </a:r>
                      <a:r>
                        <a:rPr lang="en-US" sz="2000" dirty="0">
                          <a:latin typeface="Proxima Nova" panose="020B0604020202020204" charset="0"/>
                        </a:rPr>
                        <a:t> separable conv + inverted residual blocks with linear bottlenecks.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094726649"/>
                  </a:ext>
                </a:extLst>
              </a:tr>
              <a:tr h="709241">
                <a:tc>
                  <a:txBody>
                    <a:bodyPr/>
                    <a:lstStyle/>
                    <a:p>
                      <a:pPr algn="ctr"/>
                      <a:r>
                        <a:rPr lang="en-US" sz="2000" b="1" dirty="0">
                          <a:solidFill>
                            <a:schemeClr val="bg1"/>
                          </a:solidFill>
                          <a:latin typeface="Proxima Nova" panose="020B0604020202020204" charset="0"/>
                        </a:rPr>
                        <a:t>DenseNet-121</a:t>
                      </a:r>
                      <a:endParaRPr lang="en-US" sz="2000" dirty="0">
                        <a:solidFill>
                          <a:schemeClr val="bg1"/>
                        </a:solidFill>
                        <a:latin typeface="Proxima Nova" panose="020B060402020202020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2000" dirty="0">
                          <a:latin typeface="Proxima Nova" panose="020B0604020202020204" charset="0"/>
                        </a:rPr>
                        <a:t>Each layer connects to all previous (dense blocks + transition layers).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833169495"/>
                  </a:ext>
                </a:extLst>
              </a:tr>
              <a:tr h="709241">
                <a:tc>
                  <a:txBody>
                    <a:bodyPr/>
                    <a:lstStyle/>
                    <a:p>
                      <a:pPr algn="ctr"/>
                      <a:r>
                        <a:rPr lang="en-US" sz="2000" b="1" dirty="0" err="1">
                          <a:solidFill>
                            <a:schemeClr val="bg1"/>
                          </a:solidFill>
                          <a:latin typeface="Proxima Nova" panose="020B0604020202020204" charset="0"/>
                        </a:rPr>
                        <a:t>Xception</a:t>
                      </a:r>
                      <a:endParaRPr lang="en-US" sz="2000" dirty="0">
                        <a:solidFill>
                          <a:schemeClr val="bg1"/>
                        </a:solidFill>
                        <a:latin typeface="Proxima Nova" panose="020B060402020202020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algn="ctr"/>
                      <a:r>
                        <a:rPr lang="en-US" sz="2000" dirty="0" err="1">
                          <a:latin typeface="Proxima Nova" panose="020B0604020202020204" charset="0"/>
                        </a:rPr>
                        <a:t>Depthwise</a:t>
                      </a:r>
                      <a:r>
                        <a:rPr lang="en-US" sz="2000" dirty="0">
                          <a:latin typeface="Proxima Nova" panose="020B0604020202020204" charset="0"/>
                        </a:rPr>
                        <a:t> separable conv stacked like Inception but simplified/extreme.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623749723"/>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Models Overview</a:t>
            </a:r>
            <a:endParaRPr sz="2400" b="1" dirty="0">
              <a:latin typeface="Proxima Nova"/>
              <a:ea typeface="Proxima Nova"/>
              <a:cs typeface="Proxima Nova"/>
              <a:sym typeface="Proxima Nova"/>
            </a:endParaRPr>
          </a:p>
        </p:txBody>
      </p:sp>
      <p:sp>
        <p:nvSpPr>
          <p:cNvPr id="5" name="Google Shape;106;p4"/>
          <p:cNvSpPr txBox="1"/>
          <p:nvPr/>
        </p:nvSpPr>
        <p:spPr>
          <a:xfrm>
            <a:off x="534259" y="1027301"/>
            <a:ext cx="10819056" cy="553968"/>
          </a:xfrm>
          <a:prstGeom prst="rect">
            <a:avLst/>
          </a:prstGeom>
          <a:noFill/>
          <a:ln>
            <a:noFill/>
          </a:ln>
        </p:spPr>
        <p:txBody>
          <a:bodyPr spcFirstLastPara="1" wrap="square" lIns="91425" tIns="91425" rIns="91425" bIns="91425" anchor="t" anchorCtr="0">
            <a:spAutoFit/>
          </a:bodyPr>
          <a:lstStyle/>
          <a:p>
            <a:r>
              <a:rPr lang="en-US" sz="2400" b="1" dirty="0">
                <a:solidFill>
                  <a:srgbClr val="2E75B6"/>
                </a:solidFill>
                <a:latin typeface="Proxima Nova" charset="0"/>
              </a:rPr>
              <a:t>Training Result(Accuracy)</a:t>
            </a:r>
          </a:p>
        </p:txBody>
      </p:sp>
      <p:pic>
        <p:nvPicPr>
          <p:cNvPr id="3" name="Picture 2">
            <a:extLst>
              <a:ext uri="{FF2B5EF4-FFF2-40B4-BE49-F238E27FC236}">
                <a16:creationId xmlns:a16="http://schemas.microsoft.com/office/drawing/2014/main" id="{CFD5D99A-2B0C-8759-9091-46514122EA0D}"/>
              </a:ext>
            </a:extLst>
          </p:cNvPr>
          <p:cNvPicPr>
            <a:picLocks noChangeAspect="1"/>
          </p:cNvPicPr>
          <p:nvPr/>
        </p:nvPicPr>
        <p:blipFill>
          <a:blip r:embed="rId4"/>
          <a:stretch>
            <a:fillRect/>
          </a:stretch>
        </p:blipFill>
        <p:spPr>
          <a:xfrm>
            <a:off x="381000" y="1581269"/>
            <a:ext cx="11430000" cy="5001778"/>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a:extLst>
            <a:ext uri="{FF2B5EF4-FFF2-40B4-BE49-F238E27FC236}">
              <a16:creationId xmlns:a16="http://schemas.microsoft.com/office/drawing/2014/main" id="{E9740A1E-6A7D-0FEA-FFF4-70CFFB142592}"/>
            </a:ext>
          </a:extLst>
        </p:cNvPr>
        <p:cNvGrpSpPr/>
        <p:nvPr/>
      </p:nvGrpSpPr>
      <p:grpSpPr>
        <a:xfrm>
          <a:off x="0" y="0"/>
          <a:ext cx="0" cy="0"/>
          <a:chOff x="0" y="0"/>
          <a:chExt cx="0" cy="0"/>
        </a:xfrm>
      </p:grpSpPr>
      <p:sp>
        <p:nvSpPr>
          <p:cNvPr id="105" name="Google Shape;105;p4">
            <a:extLst>
              <a:ext uri="{FF2B5EF4-FFF2-40B4-BE49-F238E27FC236}">
                <a16:creationId xmlns:a16="http://schemas.microsoft.com/office/drawing/2014/main" id="{BE341DBF-1705-892F-8D8A-EBD7D4AA493B}"/>
              </a:ext>
            </a:extLst>
          </p:cNvPr>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Models Overview</a:t>
            </a:r>
            <a:endParaRPr sz="2400" b="1" dirty="0">
              <a:latin typeface="Proxima Nova"/>
              <a:ea typeface="Proxima Nova"/>
              <a:cs typeface="Proxima Nova"/>
              <a:sym typeface="Proxima Nova"/>
            </a:endParaRPr>
          </a:p>
        </p:txBody>
      </p:sp>
      <p:sp>
        <p:nvSpPr>
          <p:cNvPr id="5" name="Google Shape;106;p4">
            <a:extLst>
              <a:ext uri="{FF2B5EF4-FFF2-40B4-BE49-F238E27FC236}">
                <a16:creationId xmlns:a16="http://schemas.microsoft.com/office/drawing/2014/main" id="{BBF54CAC-D006-86E2-D66D-DF29675507C3}"/>
              </a:ext>
            </a:extLst>
          </p:cNvPr>
          <p:cNvSpPr txBox="1"/>
          <p:nvPr/>
        </p:nvSpPr>
        <p:spPr>
          <a:xfrm>
            <a:off x="534259" y="1058474"/>
            <a:ext cx="10819056" cy="553968"/>
          </a:xfrm>
          <a:prstGeom prst="rect">
            <a:avLst/>
          </a:prstGeom>
          <a:noFill/>
          <a:ln>
            <a:noFill/>
          </a:ln>
        </p:spPr>
        <p:txBody>
          <a:bodyPr spcFirstLastPara="1" wrap="square" lIns="91425" tIns="91425" rIns="91425" bIns="91425" anchor="t" anchorCtr="0">
            <a:spAutoFit/>
          </a:bodyPr>
          <a:lstStyle/>
          <a:p>
            <a:r>
              <a:rPr lang="en-US" sz="2400" b="1" dirty="0">
                <a:solidFill>
                  <a:srgbClr val="2E75B6"/>
                </a:solidFill>
                <a:latin typeface="Proxima Nova" charset="0"/>
              </a:rPr>
              <a:t>Training Result(validation)</a:t>
            </a:r>
          </a:p>
        </p:txBody>
      </p:sp>
      <p:pic>
        <p:nvPicPr>
          <p:cNvPr id="4" name="Picture 3">
            <a:extLst>
              <a:ext uri="{FF2B5EF4-FFF2-40B4-BE49-F238E27FC236}">
                <a16:creationId xmlns:a16="http://schemas.microsoft.com/office/drawing/2014/main" id="{351FF039-148C-AD60-C4E5-35AB835C0A9C}"/>
              </a:ext>
            </a:extLst>
          </p:cNvPr>
          <p:cNvPicPr>
            <a:picLocks noChangeAspect="1"/>
          </p:cNvPicPr>
          <p:nvPr/>
        </p:nvPicPr>
        <p:blipFill>
          <a:blip r:embed="rId4"/>
          <a:stretch>
            <a:fillRect/>
          </a:stretch>
        </p:blipFill>
        <p:spPr>
          <a:xfrm>
            <a:off x="342899" y="1612442"/>
            <a:ext cx="11492345" cy="5001778"/>
          </a:xfrm>
          <a:prstGeom prst="rect">
            <a:avLst/>
          </a:prstGeom>
        </p:spPr>
      </p:pic>
    </p:spTree>
    <p:extLst>
      <p:ext uri="{BB962C8B-B14F-4D97-AF65-F5344CB8AC3E}">
        <p14:creationId xmlns:p14="http://schemas.microsoft.com/office/powerpoint/2010/main" val="15872719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a:extLst>
            <a:ext uri="{FF2B5EF4-FFF2-40B4-BE49-F238E27FC236}">
              <a16:creationId xmlns:a16="http://schemas.microsoft.com/office/drawing/2014/main" id="{30D5F084-5E50-9B1A-6203-3E1E72907897}"/>
            </a:ext>
          </a:extLst>
        </p:cNvPr>
        <p:cNvGrpSpPr/>
        <p:nvPr/>
      </p:nvGrpSpPr>
      <p:grpSpPr>
        <a:xfrm>
          <a:off x="0" y="0"/>
          <a:ext cx="0" cy="0"/>
          <a:chOff x="0" y="0"/>
          <a:chExt cx="0" cy="0"/>
        </a:xfrm>
      </p:grpSpPr>
      <p:sp>
        <p:nvSpPr>
          <p:cNvPr id="105" name="Google Shape;105;p4">
            <a:extLst>
              <a:ext uri="{FF2B5EF4-FFF2-40B4-BE49-F238E27FC236}">
                <a16:creationId xmlns:a16="http://schemas.microsoft.com/office/drawing/2014/main" id="{09B12437-01BC-C1E5-62EE-EB0BA8D2AD23}"/>
              </a:ext>
            </a:extLst>
          </p:cNvPr>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Models Overview</a:t>
            </a:r>
            <a:endParaRPr sz="2400" b="1" dirty="0">
              <a:latin typeface="Proxima Nova"/>
              <a:ea typeface="Proxima Nova"/>
              <a:cs typeface="Proxima Nova"/>
              <a:sym typeface="Proxima Nova"/>
            </a:endParaRPr>
          </a:p>
        </p:txBody>
      </p:sp>
      <p:sp>
        <p:nvSpPr>
          <p:cNvPr id="5" name="Google Shape;106;p4">
            <a:extLst>
              <a:ext uri="{FF2B5EF4-FFF2-40B4-BE49-F238E27FC236}">
                <a16:creationId xmlns:a16="http://schemas.microsoft.com/office/drawing/2014/main" id="{C62A2F7E-68A6-B15B-8647-B943C28513F2}"/>
              </a:ext>
            </a:extLst>
          </p:cNvPr>
          <p:cNvSpPr txBox="1"/>
          <p:nvPr/>
        </p:nvSpPr>
        <p:spPr>
          <a:xfrm>
            <a:off x="534259" y="1058474"/>
            <a:ext cx="10819056" cy="553968"/>
          </a:xfrm>
          <a:prstGeom prst="rect">
            <a:avLst/>
          </a:prstGeom>
          <a:noFill/>
          <a:ln>
            <a:noFill/>
          </a:ln>
        </p:spPr>
        <p:txBody>
          <a:bodyPr spcFirstLastPara="1" wrap="square" lIns="91425" tIns="91425" rIns="91425" bIns="91425" anchor="t" anchorCtr="0">
            <a:spAutoFit/>
          </a:bodyPr>
          <a:lstStyle/>
          <a:p>
            <a:r>
              <a:rPr lang="en-US" sz="2400" b="1" dirty="0">
                <a:solidFill>
                  <a:srgbClr val="2E75B6"/>
                </a:solidFill>
                <a:latin typeface="Proxima Nova" charset="0"/>
              </a:rPr>
              <a:t>Training Result(LOSS)</a:t>
            </a:r>
          </a:p>
        </p:txBody>
      </p:sp>
      <p:pic>
        <p:nvPicPr>
          <p:cNvPr id="3" name="Picture 2">
            <a:extLst>
              <a:ext uri="{FF2B5EF4-FFF2-40B4-BE49-F238E27FC236}">
                <a16:creationId xmlns:a16="http://schemas.microsoft.com/office/drawing/2014/main" id="{9875A258-5768-8F1C-A738-91146D811765}"/>
              </a:ext>
            </a:extLst>
          </p:cNvPr>
          <p:cNvPicPr>
            <a:picLocks noChangeAspect="1"/>
          </p:cNvPicPr>
          <p:nvPr/>
        </p:nvPicPr>
        <p:blipFill>
          <a:blip r:embed="rId4"/>
          <a:stretch>
            <a:fillRect/>
          </a:stretch>
        </p:blipFill>
        <p:spPr>
          <a:xfrm>
            <a:off x="290945" y="1612442"/>
            <a:ext cx="11648210" cy="5001778"/>
          </a:xfrm>
          <a:prstGeom prst="rect">
            <a:avLst/>
          </a:prstGeom>
        </p:spPr>
      </p:pic>
    </p:spTree>
    <p:extLst>
      <p:ext uri="{BB962C8B-B14F-4D97-AF65-F5344CB8AC3E}">
        <p14:creationId xmlns:p14="http://schemas.microsoft.com/office/powerpoint/2010/main" val="10727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a:extLst>
            <a:ext uri="{FF2B5EF4-FFF2-40B4-BE49-F238E27FC236}">
              <a16:creationId xmlns:a16="http://schemas.microsoft.com/office/drawing/2014/main" id="{213BB5D6-F539-42F1-CA59-0A3C20D1F797}"/>
            </a:ext>
          </a:extLst>
        </p:cNvPr>
        <p:cNvGrpSpPr/>
        <p:nvPr/>
      </p:nvGrpSpPr>
      <p:grpSpPr>
        <a:xfrm>
          <a:off x="0" y="0"/>
          <a:ext cx="0" cy="0"/>
          <a:chOff x="0" y="0"/>
          <a:chExt cx="0" cy="0"/>
        </a:xfrm>
      </p:grpSpPr>
      <p:sp>
        <p:nvSpPr>
          <p:cNvPr id="105" name="Google Shape;105;p4">
            <a:extLst>
              <a:ext uri="{FF2B5EF4-FFF2-40B4-BE49-F238E27FC236}">
                <a16:creationId xmlns:a16="http://schemas.microsoft.com/office/drawing/2014/main" id="{EE167B92-BB89-2EB5-7F26-845A5D0BAA96}"/>
              </a:ext>
            </a:extLst>
          </p:cNvPr>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Models Overview</a:t>
            </a:r>
            <a:endParaRPr sz="2400" b="1" dirty="0">
              <a:latin typeface="Proxima Nova"/>
              <a:ea typeface="Proxima Nova"/>
              <a:cs typeface="Proxima Nova"/>
              <a:sym typeface="Proxima Nova"/>
            </a:endParaRPr>
          </a:p>
        </p:txBody>
      </p:sp>
      <p:sp>
        <p:nvSpPr>
          <p:cNvPr id="5" name="Google Shape;106;p4">
            <a:extLst>
              <a:ext uri="{FF2B5EF4-FFF2-40B4-BE49-F238E27FC236}">
                <a16:creationId xmlns:a16="http://schemas.microsoft.com/office/drawing/2014/main" id="{EC4D1F4F-D63F-1ABD-3697-8FD9D2EAE954}"/>
              </a:ext>
            </a:extLst>
          </p:cNvPr>
          <p:cNvSpPr txBox="1"/>
          <p:nvPr/>
        </p:nvSpPr>
        <p:spPr>
          <a:xfrm>
            <a:off x="534259" y="1058474"/>
            <a:ext cx="10819056" cy="553968"/>
          </a:xfrm>
          <a:prstGeom prst="rect">
            <a:avLst/>
          </a:prstGeom>
          <a:noFill/>
          <a:ln>
            <a:noFill/>
          </a:ln>
        </p:spPr>
        <p:txBody>
          <a:bodyPr spcFirstLastPara="1" wrap="square" lIns="91425" tIns="91425" rIns="91425" bIns="91425" anchor="t" anchorCtr="0">
            <a:spAutoFit/>
          </a:bodyPr>
          <a:lstStyle/>
          <a:p>
            <a:r>
              <a:rPr lang="en-US" sz="2400" b="1" dirty="0">
                <a:solidFill>
                  <a:srgbClr val="2E75B6"/>
                </a:solidFill>
                <a:latin typeface="Proxima Nova" charset="0"/>
              </a:rPr>
              <a:t>TEST Result(Accuracy)</a:t>
            </a:r>
          </a:p>
        </p:txBody>
      </p:sp>
      <p:pic>
        <p:nvPicPr>
          <p:cNvPr id="4" name="Picture 3">
            <a:extLst>
              <a:ext uri="{FF2B5EF4-FFF2-40B4-BE49-F238E27FC236}">
                <a16:creationId xmlns:a16="http://schemas.microsoft.com/office/drawing/2014/main" id="{FC9D9909-AD18-6B7F-182C-9C0AEA9488E5}"/>
              </a:ext>
            </a:extLst>
          </p:cNvPr>
          <p:cNvPicPr>
            <a:picLocks noChangeAspect="1"/>
          </p:cNvPicPr>
          <p:nvPr/>
        </p:nvPicPr>
        <p:blipFill>
          <a:blip r:embed="rId4"/>
          <a:stretch>
            <a:fillRect/>
          </a:stretch>
        </p:blipFill>
        <p:spPr>
          <a:xfrm>
            <a:off x="676540" y="1612442"/>
            <a:ext cx="10838919" cy="4726013"/>
          </a:xfrm>
          <a:prstGeom prst="rect">
            <a:avLst/>
          </a:prstGeom>
        </p:spPr>
      </p:pic>
    </p:spTree>
    <p:extLst>
      <p:ext uri="{BB962C8B-B14F-4D97-AF65-F5344CB8AC3E}">
        <p14:creationId xmlns:p14="http://schemas.microsoft.com/office/powerpoint/2010/main" val="4008020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
        <p:cNvGrpSpPr/>
        <p:nvPr/>
      </p:nvGrpSpPr>
      <p:grpSpPr>
        <a:xfrm>
          <a:off x="0" y="0"/>
          <a:ext cx="0" cy="0"/>
          <a:chOff x="0" y="0"/>
          <a:chExt cx="0" cy="0"/>
        </a:xfrm>
      </p:grpSpPr>
      <p:sp>
        <p:nvSpPr>
          <p:cNvPr id="88" name="Google Shape;88;p2"/>
          <p:cNvSpPr txBox="1"/>
          <p:nvPr/>
        </p:nvSpPr>
        <p:spPr>
          <a:xfrm>
            <a:off x="3102949" y="3469531"/>
            <a:ext cx="6678000" cy="1015632"/>
          </a:xfrm>
          <a:prstGeom prst="rect">
            <a:avLst/>
          </a:prstGeom>
          <a:noFill/>
          <a:ln>
            <a:noFill/>
          </a:ln>
        </p:spPr>
        <p:txBody>
          <a:bodyPr spcFirstLastPara="1" wrap="square" lIns="91425" tIns="91425" rIns="91425" bIns="91425" anchor="t" anchorCtr="0">
            <a:spAutoFit/>
          </a:bodyPr>
          <a:lstStyle/>
          <a:p>
            <a:pPr marL="0" marR="0" lvl="0" indent="0" algn="ctr" rtl="0">
              <a:spcBef>
                <a:spcPts val="0"/>
              </a:spcBef>
              <a:spcAft>
                <a:spcPts val="0"/>
              </a:spcAft>
              <a:buNone/>
            </a:pPr>
            <a:r>
              <a:rPr lang="en-US" sz="1800" b="0" i="0" u="none" strike="noStrike" cap="none" dirty="0">
                <a:solidFill>
                  <a:schemeClr val="dk1"/>
                </a:solidFill>
                <a:latin typeface="Proxima Nova"/>
                <a:ea typeface="Proxima Nova"/>
                <a:cs typeface="Proxima Nova"/>
                <a:sym typeface="Proxima Nova"/>
              </a:rPr>
              <a:t>Team Member 1: </a:t>
            </a:r>
            <a:r>
              <a:rPr lang="en-US" sz="1800" dirty="0">
                <a:solidFill>
                  <a:schemeClr val="tx1"/>
                </a:solidFill>
                <a:latin typeface="Proxima Nova"/>
                <a:ea typeface="Proxima Nova"/>
                <a:cs typeface="Proxima Nova"/>
                <a:sym typeface="Proxima Nova"/>
              </a:rPr>
              <a:t>Pradip </a:t>
            </a:r>
            <a:r>
              <a:rPr lang="en-US" sz="1800" dirty="0" err="1">
                <a:solidFill>
                  <a:schemeClr val="tx1"/>
                </a:solidFill>
                <a:latin typeface="Proxima Nova"/>
                <a:ea typeface="Proxima Nova"/>
                <a:cs typeface="Proxima Nova"/>
                <a:sym typeface="Proxima Nova"/>
              </a:rPr>
              <a:t>Chavada</a:t>
            </a:r>
            <a:r>
              <a:rPr lang="en-US" sz="1800" b="0" i="0" u="none" strike="noStrike" cap="none" dirty="0">
                <a:solidFill>
                  <a:schemeClr val="tx1"/>
                </a:solidFill>
                <a:latin typeface="Proxima Nova"/>
                <a:ea typeface="Proxima Nova"/>
                <a:cs typeface="Proxima Nova"/>
                <a:sym typeface="Proxima Nova"/>
              </a:rPr>
              <a:t> (</a:t>
            </a:r>
            <a:r>
              <a:rPr lang="en-US" sz="1800" dirty="0">
                <a:solidFill>
                  <a:schemeClr val="tx1"/>
                </a:solidFill>
                <a:latin typeface="Proxima Nova"/>
                <a:ea typeface="Proxima Nova"/>
                <a:cs typeface="Proxima Nova"/>
                <a:sym typeface="Proxima Nova"/>
              </a:rPr>
              <a:t>92310103082</a:t>
            </a:r>
            <a:r>
              <a:rPr lang="en-US" sz="1800" b="0" i="0" u="none" strike="noStrike" cap="none" dirty="0">
                <a:solidFill>
                  <a:schemeClr val="tx1"/>
                </a:solidFill>
                <a:latin typeface="Proxima Nova"/>
                <a:ea typeface="Proxima Nova"/>
                <a:cs typeface="Proxima Nova"/>
                <a:sym typeface="Proxima Nova"/>
              </a:rPr>
              <a:t>) (7TC1)</a:t>
            </a:r>
            <a:endParaRPr dirty="0">
              <a:solidFill>
                <a:schemeClr val="tx1"/>
              </a:solidFill>
            </a:endParaRPr>
          </a:p>
          <a:p>
            <a:pPr marL="0" marR="0" lvl="0" indent="0" algn="ctr" rtl="0">
              <a:spcBef>
                <a:spcPts val="0"/>
              </a:spcBef>
              <a:spcAft>
                <a:spcPts val="0"/>
              </a:spcAft>
              <a:buNone/>
            </a:pPr>
            <a:r>
              <a:rPr lang="en-US" sz="1800" b="0" i="0" u="none" strike="noStrike" cap="none" dirty="0">
                <a:solidFill>
                  <a:schemeClr val="tx1"/>
                </a:solidFill>
                <a:latin typeface="Proxima Nova"/>
                <a:ea typeface="Proxima Nova"/>
                <a:cs typeface="Proxima Nova"/>
                <a:sym typeface="Proxima Nova"/>
              </a:rPr>
              <a:t>Team Member 2: </a:t>
            </a:r>
            <a:r>
              <a:rPr lang="en-US" sz="1800" dirty="0" err="1">
                <a:solidFill>
                  <a:schemeClr val="tx1"/>
                </a:solidFill>
                <a:latin typeface="Proxima Nova"/>
                <a:ea typeface="Proxima Nova"/>
                <a:cs typeface="Proxima Nova"/>
                <a:sym typeface="Proxima Nova"/>
              </a:rPr>
              <a:t>Yashkumar</a:t>
            </a:r>
            <a:r>
              <a:rPr lang="en-US" sz="1800" dirty="0">
                <a:solidFill>
                  <a:schemeClr val="tx1"/>
                </a:solidFill>
                <a:latin typeface="Proxima Nova"/>
                <a:ea typeface="Proxima Nova"/>
                <a:cs typeface="Proxima Nova"/>
                <a:sym typeface="Proxima Nova"/>
              </a:rPr>
              <a:t> Mayani</a:t>
            </a:r>
            <a:r>
              <a:rPr lang="en-US" sz="1800" b="0" i="0" u="none" strike="noStrike" cap="none" dirty="0">
                <a:solidFill>
                  <a:schemeClr val="tx1"/>
                </a:solidFill>
                <a:latin typeface="Proxima Nova"/>
                <a:ea typeface="Proxima Nova"/>
                <a:cs typeface="Proxima Nova"/>
                <a:sym typeface="Proxima Nova"/>
              </a:rPr>
              <a:t> (</a:t>
            </a:r>
            <a:r>
              <a:rPr lang="en-US" sz="1800" dirty="0">
                <a:solidFill>
                  <a:schemeClr val="tx1"/>
                </a:solidFill>
                <a:latin typeface="Proxima Nova"/>
                <a:ea typeface="Proxima Nova"/>
                <a:cs typeface="Proxima Nova"/>
                <a:sym typeface="Proxima Nova"/>
              </a:rPr>
              <a:t>92310103058</a:t>
            </a:r>
            <a:r>
              <a:rPr lang="en-US" sz="1800" b="0" i="0" u="none" strike="noStrike" cap="none" dirty="0">
                <a:solidFill>
                  <a:schemeClr val="tx1"/>
                </a:solidFill>
                <a:latin typeface="Proxima Nova"/>
                <a:ea typeface="Proxima Nova"/>
                <a:cs typeface="Proxima Nova"/>
                <a:sym typeface="Proxima Nova"/>
              </a:rPr>
              <a:t>) (7TC1)</a:t>
            </a:r>
            <a:endParaRPr dirty="0">
              <a:solidFill>
                <a:srgbClr val="FF0000"/>
              </a:solidFill>
            </a:endParaRPr>
          </a:p>
          <a:p>
            <a:pPr marL="0" marR="0" lvl="0" indent="0" algn="ctr" rtl="0">
              <a:spcBef>
                <a:spcPts val="0"/>
              </a:spcBef>
              <a:spcAft>
                <a:spcPts val="0"/>
              </a:spcAft>
              <a:buNone/>
            </a:pPr>
            <a:endParaRPr sz="1800" b="0" i="0" u="none" strike="noStrike" cap="none" dirty="0">
              <a:solidFill>
                <a:schemeClr val="dk1"/>
              </a:solidFill>
              <a:latin typeface="Proxima Nova"/>
              <a:ea typeface="Proxima Nova"/>
              <a:cs typeface="Proxima Nova"/>
              <a:sym typeface="Proxima Nova"/>
            </a:endParaRPr>
          </a:p>
        </p:txBody>
      </p:sp>
      <p:sp>
        <p:nvSpPr>
          <p:cNvPr id="89" name="Google Shape;89;p2"/>
          <p:cNvSpPr txBox="1"/>
          <p:nvPr/>
        </p:nvSpPr>
        <p:spPr>
          <a:xfrm>
            <a:off x="2844049" y="2545880"/>
            <a:ext cx="7195800" cy="795300"/>
          </a:xfrm>
          <a:prstGeom prst="rect">
            <a:avLst/>
          </a:prstGeom>
          <a:noFill/>
          <a:ln>
            <a:noFill/>
          </a:ln>
        </p:spPr>
        <p:txBody>
          <a:bodyPr spcFirstLastPara="1" wrap="square" lIns="0" tIns="12700" rIns="0" bIns="0" anchor="ctr" anchorCtr="0">
            <a:spAutoFit/>
          </a:bodyPr>
          <a:lstStyle/>
          <a:p>
            <a:pPr marL="12700" lvl="0" algn="ctr">
              <a:buClr>
                <a:srgbClr val="04A2B9"/>
              </a:buClr>
              <a:buSzPts val="2800"/>
            </a:pPr>
            <a:r>
              <a:rPr lang="en-US" sz="2800" dirty="0">
                <a:solidFill>
                  <a:schemeClr val="tx1"/>
                </a:solidFill>
                <a:latin typeface="Proxima Nova"/>
                <a:ea typeface="Proxima Nova"/>
                <a:cs typeface="Proxima Nova"/>
                <a:sym typeface="Proxima Nova"/>
              </a:rPr>
              <a:t>Deepfake Detection in images using ML</a:t>
            </a:r>
            <a:endParaRPr dirty="0">
              <a:solidFill>
                <a:schemeClr val="tx1"/>
              </a:solidFill>
            </a:endParaRPr>
          </a:p>
          <a:p>
            <a:pPr marL="12700" lvl="0" algn="ctr">
              <a:spcBef>
                <a:spcPts val="100"/>
              </a:spcBef>
              <a:buClr>
                <a:srgbClr val="04A2B9"/>
              </a:buClr>
              <a:buSzPts val="2200"/>
            </a:pPr>
            <a:r>
              <a:rPr lang="en-US" sz="2200" b="0" i="0" u="none" strike="noStrike" cap="none" dirty="0">
                <a:solidFill>
                  <a:srgbClr val="04A2B9"/>
                </a:solidFill>
                <a:latin typeface="Proxima Nova"/>
                <a:ea typeface="Proxima Nova"/>
                <a:cs typeface="Proxima Nova"/>
                <a:sym typeface="Proxima Nova"/>
              </a:rPr>
              <a:t>Team ID: </a:t>
            </a:r>
            <a:r>
              <a:rPr lang="en-US" sz="2200" dirty="0">
                <a:solidFill>
                  <a:srgbClr val="04A2B9"/>
                </a:solidFill>
                <a:latin typeface="Proxima Nova"/>
                <a:ea typeface="Proxima Nova"/>
                <a:cs typeface="Proxima Nova"/>
                <a:sym typeface="Proxima Nova"/>
              </a:rPr>
              <a:t>7CE_169</a:t>
            </a:r>
            <a:endParaRPr sz="2200" b="0" i="0" u="none" strike="noStrike" cap="none" dirty="0">
              <a:solidFill>
                <a:srgbClr val="FF0000"/>
              </a:solidFill>
              <a:latin typeface="Proxima Nova"/>
              <a:ea typeface="Proxima Nova"/>
              <a:cs typeface="Proxima Nova"/>
              <a:sym typeface="Proxima Nova"/>
            </a:endParaRPr>
          </a:p>
        </p:txBody>
      </p:sp>
      <p:sp>
        <p:nvSpPr>
          <p:cNvPr id="90" name="Google Shape;90;p2"/>
          <p:cNvSpPr txBox="1"/>
          <p:nvPr/>
        </p:nvSpPr>
        <p:spPr>
          <a:xfrm>
            <a:off x="5859339" y="4489367"/>
            <a:ext cx="1272300" cy="461700"/>
          </a:xfrm>
          <a:prstGeom prst="rect">
            <a:avLst/>
          </a:prstGeom>
          <a:noFill/>
          <a:ln>
            <a:noFill/>
          </a:ln>
        </p:spPr>
        <p:txBody>
          <a:bodyPr spcFirstLastPara="1" wrap="square" lIns="91425" tIns="91425" rIns="91425" bIns="91425" anchor="t" anchorCtr="0">
            <a:spAutoFit/>
          </a:bodyPr>
          <a:lstStyle/>
          <a:p>
            <a:pPr marL="0" marR="0" lvl="0" indent="0" algn="ctr" rtl="0">
              <a:spcBef>
                <a:spcPts val="0"/>
              </a:spcBef>
              <a:spcAft>
                <a:spcPts val="0"/>
              </a:spcAft>
              <a:buNone/>
            </a:pPr>
            <a:r>
              <a:rPr lang="en-US" sz="1800" b="0" i="0" u="none" strike="noStrike" cap="none" dirty="0">
                <a:solidFill>
                  <a:srgbClr val="595959"/>
                </a:solidFill>
                <a:latin typeface="Proxima Nova"/>
                <a:ea typeface="Proxima Nova"/>
                <a:cs typeface="Proxima Nova"/>
                <a:sym typeface="Proxima Nova"/>
              </a:rPr>
              <a:t>Guided By</a:t>
            </a:r>
            <a:endParaRPr dirty="0"/>
          </a:p>
        </p:txBody>
      </p:sp>
      <p:sp>
        <p:nvSpPr>
          <p:cNvPr id="91" name="Google Shape;91;p2"/>
          <p:cNvSpPr txBox="1"/>
          <p:nvPr/>
        </p:nvSpPr>
        <p:spPr>
          <a:xfrm>
            <a:off x="3624147" y="4922570"/>
            <a:ext cx="5742683" cy="461635"/>
          </a:xfrm>
          <a:prstGeom prst="rect">
            <a:avLst/>
          </a:prstGeom>
          <a:noFill/>
          <a:ln>
            <a:noFill/>
          </a:ln>
        </p:spPr>
        <p:txBody>
          <a:bodyPr spcFirstLastPara="1" wrap="square" lIns="91425" tIns="91425" rIns="91425" bIns="91425" anchor="t" anchorCtr="0">
            <a:spAutoFit/>
          </a:bodyPr>
          <a:lstStyle/>
          <a:p>
            <a:pPr lvl="0" algn="ctr"/>
            <a:r>
              <a:rPr lang="en-US" sz="1800" b="0" i="0" u="none" strike="noStrike" cap="none" dirty="0">
                <a:solidFill>
                  <a:schemeClr val="dk1"/>
                </a:solidFill>
                <a:latin typeface="Proxima Nova"/>
                <a:ea typeface="Proxima Nova"/>
                <a:cs typeface="Proxima Nova"/>
                <a:sym typeface="Proxima Nova"/>
              </a:rPr>
              <a:t>Internal Guide Name</a:t>
            </a:r>
            <a:r>
              <a:rPr lang="en-US" sz="1800" dirty="0">
                <a:solidFill>
                  <a:schemeClr val="dk1"/>
                </a:solidFill>
                <a:latin typeface="Proxima Nova"/>
                <a:ea typeface="Proxima Nova"/>
                <a:cs typeface="Proxima Nova"/>
                <a:sym typeface="Proxima Nova"/>
              </a:rPr>
              <a:t>: Prof. </a:t>
            </a:r>
            <a:r>
              <a:rPr lang="en-US" sz="1800" dirty="0" err="1">
                <a:solidFill>
                  <a:schemeClr val="dk1"/>
                </a:solidFill>
                <a:latin typeface="Proxima Nova"/>
                <a:ea typeface="Proxima Nova"/>
                <a:cs typeface="Proxima Nova"/>
                <a:sym typeface="Proxima Nova"/>
              </a:rPr>
              <a:t>Reshma</a:t>
            </a:r>
            <a:r>
              <a:rPr lang="en-US" sz="1800" dirty="0">
                <a:solidFill>
                  <a:schemeClr val="dk1"/>
                </a:solidFill>
                <a:latin typeface="Proxima Nova"/>
                <a:ea typeface="Proxima Nova"/>
                <a:cs typeface="Proxima Nova"/>
                <a:sym typeface="Proxima Nova"/>
              </a:rPr>
              <a:t> Sunil </a:t>
            </a:r>
            <a:endParaRPr lang="en-US" dirty="0"/>
          </a:p>
        </p:txBody>
      </p:sp>
      <p:sp>
        <p:nvSpPr>
          <p:cNvPr id="92" name="Google Shape;92;p2"/>
          <p:cNvSpPr txBox="1"/>
          <p:nvPr/>
        </p:nvSpPr>
        <p:spPr>
          <a:xfrm>
            <a:off x="3193926" y="5441197"/>
            <a:ext cx="3023400" cy="400200"/>
          </a:xfrm>
          <a:prstGeom prst="rect">
            <a:avLst/>
          </a:prstGeom>
          <a:noFill/>
          <a:ln>
            <a:noFill/>
          </a:ln>
        </p:spPr>
        <p:txBody>
          <a:bodyPr spcFirstLastPara="1" wrap="square" lIns="91425" tIns="91425" rIns="91425" bIns="91425" anchor="t" anchorCtr="0">
            <a:spAutoFit/>
          </a:bodyPr>
          <a:lstStyle/>
          <a:p>
            <a:pPr marL="0" marR="0" lvl="0" indent="0" algn="ctr" rtl="0">
              <a:spcBef>
                <a:spcPts val="0"/>
              </a:spcBef>
              <a:spcAft>
                <a:spcPts val="0"/>
              </a:spcAft>
              <a:buNone/>
            </a:pPr>
            <a:endParaRPr dirty="0"/>
          </a:p>
        </p:txBody>
      </p:sp>
      <p:sp>
        <p:nvSpPr>
          <p:cNvPr id="93" name="Google Shape;93;p2"/>
          <p:cNvSpPr txBox="1"/>
          <p:nvPr/>
        </p:nvSpPr>
        <p:spPr>
          <a:xfrm>
            <a:off x="3193926" y="1300987"/>
            <a:ext cx="6504000" cy="1533753"/>
          </a:xfrm>
          <a:prstGeom prst="rect">
            <a:avLst/>
          </a:prstGeom>
          <a:noFill/>
          <a:ln>
            <a:noFill/>
          </a:ln>
        </p:spPr>
        <p:txBody>
          <a:bodyPr spcFirstLastPara="1" wrap="square" lIns="0" tIns="12700" rIns="0" bIns="0" anchor="ctr" anchorCtr="0">
            <a:spAutoFit/>
          </a:bodyPr>
          <a:lstStyle/>
          <a:p>
            <a:pPr marL="12700" marR="0" lvl="0" indent="0" algn="ctr" rtl="0">
              <a:lnSpc>
                <a:spcPct val="100000"/>
              </a:lnSpc>
              <a:spcBef>
                <a:spcPts val="0"/>
              </a:spcBef>
              <a:spcAft>
                <a:spcPts val="0"/>
              </a:spcAft>
              <a:buClr>
                <a:srgbClr val="04A2B9"/>
              </a:buClr>
              <a:buSzPts val="2200"/>
              <a:buFont typeface="Proxima Nova"/>
              <a:buNone/>
            </a:pPr>
            <a:r>
              <a:rPr lang="en-US" sz="3200" b="1" i="0" u="none" strike="noStrike" cap="none" dirty="0">
                <a:solidFill>
                  <a:srgbClr val="04A2B9"/>
                </a:solidFill>
                <a:latin typeface="Proxima Nova"/>
                <a:ea typeface="Proxima Nova"/>
                <a:cs typeface="Proxima Nova"/>
                <a:sym typeface="Proxima Nova"/>
              </a:rPr>
              <a:t>Major Project-I (01CE0716)</a:t>
            </a:r>
            <a:endParaRPr sz="3200" b="1" dirty="0"/>
          </a:p>
          <a:p>
            <a:pPr marL="12700" marR="0" lvl="0" indent="0" algn="ctr" rtl="0">
              <a:lnSpc>
                <a:spcPct val="100000"/>
              </a:lnSpc>
              <a:spcBef>
                <a:spcPts val="100"/>
              </a:spcBef>
              <a:spcAft>
                <a:spcPts val="0"/>
              </a:spcAft>
              <a:buClr>
                <a:srgbClr val="04A2B9"/>
              </a:buClr>
              <a:buSzPts val="2200"/>
              <a:buFont typeface="Proxima Nova"/>
              <a:buNone/>
            </a:pPr>
            <a:r>
              <a:rPr lang="en-US" sz="2200" b="0" i="0" u="none" strike="noStrike" cap="none" dirty="0">
                <a:solidFill>
                  <a:srgbClr val="04A2B9"/>
                </a:solidFill>
                <a:latin typeface="Proxima Nova"/>
                <a:ea typeface="Proxima Nova"/>
                <a:cs typeface="Proxima Nova"/>
                <a:sym typeface="Proxima Nova"/>
              </a:rPr>
              <a:t>Review 2 </a:t>
            </a:r>
            <a:br>
              <a:rPr lang="en-US" sz="2200" b="0" i="0" u="none" strike="noStrike" cap="none" dirty="0">
                <a:solidFill>
                  <a:srgbClr val="04A2B9"/>
                </a:solidFill>
                <a:latin typeface="Proxima Nova"/>
                <a:ea typeface="Proxima Nova"/>
                <a:cs typeface="Proxima Nova"/>
                <a:sym typeface="Proxima Nova"/>
              </a:rPr>
            </a:br>
            <a:r>
              <a:rPr lang="en-US" sz="2200" b="0" i="0" u="none" strike="noStrike" cap="none" dirty="0">
                <a:solidFill>
                  <a:srgbClr val="04A2B9"/>
                </a:solidFill>
                <a:latin typeface="Proxima Nova"/>
                <a:ea typeface="Proxima Nova"/>
                <a:cs typeface="Proxima Nova"/>
                <a:sym typeface="Proxima Nova"/>
              </a:rPr>
              <a:t>(</a:t>
            </a:r>
            <a:r>
              <a:rPr lang="en-US" sz="2200" b="0" i="0" u="none" strike="noStrike" cap="none" dirty="0">
                <a:solidFill>
                  <a:schemeClr val="tx1"/>
                </a:solidFill>
                <a:latin typeface="Proxima Nova"/>
                <a:ea typeface="Proxima Nova"/>
                <a:cs typeface="Proxima Nova"/>
                <a:sym typeface="Proxima Nova"/>
              </a:rPr>
              <a:t>23/08/2025</a:t>
            </a:r>
            <a:r>
              <a:rPr lang="en-US" sz="2200" b="0" i="0" u="none" strike="noStrike" cap="none" dirty="0">
                <a:solidFill>
                  <a:srgbClr val="04A2B9"/>
                </a:solidFill>
                <a:latin typeface="Proxima Nova"/>
                <a:ea typeface="Proxima Nova"/>
                <a:cs typeface="Proxima Nova"/>
                <a:sym typeface="Proxima Nova"/>
              </a:rPr>
              <a:t>)</a:t>
            </a:r>
            <a:br>
              <a:rPr lang="en-US" sz="2200" b="0" i="0" u="none" strike="noStrike" cap="none" dirty="0">
                <a:solidFill>
                  <a:srgbClr val="04A2B9"/>
                </a:solidFill>
                <a:latin typeface="Proxima Nova"/>
                <a:ea typeface="Proxima Nova"/>
                <a:cs typeface="Proxima Nova"/>
                <a:sym typeface="Proxima Nova"/>
              </a:rPr>
            </a:br>
            <a:endParaRPr sz="2200" b="0" i="0" u="none" strike="noStrike" cap="none" dirty="0">
              <a:solidFill>
                <a:schemeClr val="dk1"/>
              </a:solidFill>
              <a:latin typeface="Proxima Nova"/>
              <a:ea typeface="Proxima Nova"/>
              <a:cs typeface="Proxima Nova"/>
              <a:sym typeface="Proxima Nova"/>
            </a:endParaRPr>
          </a:p>
        </p:txBody>
      </p:sp>
      <p:sp>
        <p:nvSpPr>
          <p:cNvPr id="94" name="Google Shape;94;p2"/>
          <p:cNvSpPr txBox="1"/>
          <p:nvPr/>
        </p:nvSpPr>
        <p:spPr>
          <a:xfrm>
            <a:off x="2346797" y="5572654"/>
            <a:ext cx="8297381" cy="936154"/>
          </a:xfrm>
          <a:prstGeom prst="rect">
            <a:avLst/>
          </a:prstGeom>
          <a:noFill/>
          <a:ln>
            <a:noFill/>
          </a:ln>
        </p:spPr>
        <p:txBody>
          <a:bodyPr spcFirstLastPara="1" wrap="square" lIns="0" tIns="12700" rIns="0" bIns="0" anchor="ctr" anchorCtr="0">
            <a:spAutoFit/>
          </a:bodyPr>
          <a:lstStyle/>
          <a:p>
            <a:pPr marL="12700" marR="0" lvl="0" indent="0" algn="ctr" rtl="0">
              <a:lnSpc>
                <a:spcPct val="100000"/>
              </a:lnSpc>
              <a:spcBef>
                <a:spcPts val="0"/>
              </a:spcBef>
              <a:spcAft>
                <a:spcPts val="0"/>
              </a:spcAft>
              <a:buClr>
                <a:srgbClr val="04A2B9"/>
              </a:buClr>
              <a:buSzPts val="2400"/>
              <a:buFont typeface="Proxima Nova"/>
              <a:buNone/>
            </a:pPr>
            <a:r>
              <a:rPr lang="en-US" sz="2400" b="0" i="0" u="none" strike="noStrike" cap="none" dirty="0">
                <a:solidFill>
                  <a:srgbClr val="04A2B9"/>
                </a:solidFill>
                <a:latin typeface="Proxima Nova"/>
                <a:ea typeface="Proxima Nova"/>
                <a:cs typeface="Proxima Nova"/>
                <a:sym typeface="Proxima Nova"/>
              </a:rPr>
              <a:t>Department of Computer Engineering,</a:t>
            </a:r>
            <a:br>
              <a:rPr lang="en-US" sz="2400" b="0" i="0" u="none" strike="noStrike" cap="none" dirty="0">
                <a:solidFill>
                  <a:srgbClr val="04A2B9"/>
                </a:solidFill>
                <a:latin typeface="Proxima Nova"/>
                <a:ea typeface="Proxima Nova"/>
                <a:cs typeface="Proxima Nova"/>
                <a:sym typeface="Proxima Nova"/>
              </a:rPr>
            </a:br>
            <a:r>
              <a:rPr lang="en-US" sz="2400" b="0" i="0" u="none" strike="noStrike" cap="none" dirty="0">
                <a:solidFill>
                  <a:srgbClr val="04A2B9"/>
                </a:solidFill>
                <a:latin typeface="Proxima Nova"/>
                <a:ea typeface="Proxima Nova"/>
                <a:cs typeface="Proxima Nova"/>
                <a:sym typeface="Proxima Nova"/>
              </a:rPr>
              <a:t>Faculty of Engineering &amp; Technology</a:t>
            </a:r>
            <a:r>
              <a:rPr lang="en-US" sz="3600" b="0" i="0" u="none" strike="noStrike" cap="none" dirty="0">
                <a:solidFill>
                  <a:srgbClr val="04A2B9"/>
                </a:solidFill>
                <a:latin typeface="Proxima Nova"/>
                <a:ea typeface="Proxima Nova"/>
                <a:cs typeface="Proxima Nova"/>
                <a:sym typeface="Proxima Nova"/>
              </a:rPr>
              <a:t> </a:t>
            </a:r>
            <a:endParaRPr sz="3600" b="0" i="0" u="none" strike="noStrike" cap="none" dirty="0">
              <a:solidFill>
                <a:schemeClr val="dk1"/>
              </a:solidFill>
              <a:latin typeface="Proxima Nova"/>
              <a:ea typeface="Proxima Nova"/>
              <a:cs typeface="Proxima Nova"/>
              <a:sym typeface="Proxima Nov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a:extLst>
            <a:ext uri="{FF2B5EF4-FFF2-40B4-BE49-F238E27FC236}">
              <a16:creationId xmlns:a16="http://schemas.microsoft.com/office/drawing/2014/main" id="{92D2B749-5D97-A75F-C00A-5B37374E805C}"/>
            </a:ext>
          </a:extLst>
        </p:cNvPr>
        <p:cNvGrpSpPr/>
        <p:nvPr/>
      </p:nvGrpSpPr>
      <p:grpSpPr>
        <a:xfrm>
          <a:off x="0" y="0"/>
          <a:ext cx="0" cy="0"/>
          <a:chOff x="0" y="0"/>
          <a:chExt cx="0" cy="0"/>
        </a:xfrm>
      </p:grpSpPr>
      <p:sp>
        <p:nvSpPr>
          <p:cNvPr id="105" name="Google Shape;105;p4">
            <a:extLst>
              <a:ext uri="{FF2B5EF4-FFF2-40B4-BE49-F238E27FC236}">
                <a16:creationId xmlns:a16="http://schemas.microsoft.com/office/drawing/2014/main" id="{4849DACE-A34F-029B-1979-5484A8B3E799}"/>
              </a:ext>
            </a:extLst>
          </p:cNvPr>
          <p:cNvSpPr txBox="1">
            <a:spLocks noGrp="1"/>
          </p:cNvSpPr>
          <p:nvPr>
            <p:ph type="title"/>
          </p:nvPr>
        </p:nvSpPr>
        <p:spPr>
          <a:xfrm>
            <a:off x="534259" y="492774"/>
            <a:ext cx="10515600"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Models Overview</a:t>
            </a:r>
            <a:endParaRPr sz="2400" b="1" dirty="0">
              <a:latin typeface="Proxima Nova"/>
              <a:ea typeface="Proxima Nova"/>
              <a:cs typeface="Proxima Nova"/>
              <a:sym typeface="Proxima Nova"/>
            </a:endParaRPr>
          </a:p>
        </p:txBody>
      </p:sp>
      <p:sp>
        <p:nvSpPr>
          <p:cNvPr id="5" name="Google Shape;106;p4">
            <a:extLst>
              <a:ext uri="{FF2B5EF4-FFF2-40B4-BE49-F238E27FC236}">
                <a16:creationId xmlns:a16="http://schemas.microsoft.com/office/drawing/2014/main" id="{252F1C65-5009-6611-02B4-C7AAEEDD0BC6}"/>
              </a:ext>
            </a:extLst>
          </p:cNvPr>
          <p:cNvSpPr txBox="1"/>
          <p:nvPr/>
        </p:nvSpPr>
        <p:spPr>
          <a:xfrm>
            <a:off x="534259" y="1058474"/>
            <a:ext cx="10819056" cy="553968"/>
          </a:xfrm>
          <a:prstGeom prst="rect">
            <a:avLst/>
          </a:prstGeom>
          <a:noFill/>
          <a:ln>
            <a:noFill/>
          </a:ln>
        </p:spPr>
        <p:txBody>
          <a:bodyPr spcFirstLastPara="1" wrap="square" lIns="91425" tIns="91425" rIns="91425" bIns="91425" anchor="t" anchorCtr="0">
            <a:spAutoFit/>
          </a:bodyPr>
          <a:lstStyle/>
          <a:p>
            <a:r>
              <a:rPr lang="en-US" sz="2400" b="1" dirty="0">
                <a:solidFill>
                  <a:srgbClr val="2E75B6"/>
                </a:solidFill>
                <a:latin typeface="Proxima Nova" charset="0"/>
              </a:rPr>
              <a:t>Confutation matrix of Best models</a:t>
            </a:r>
          </a:p>
        </p:txBody>
      </p:sp>
      <p:pic>
        <p:nvPicPr>
          <p:cNvPr id="8" name="Picture 7">
            <a:extLst>
              <a:ext uri="{FF2B5EF4-FFF2-40B4-BE49-F238E27FC236}">
                <a16:creationId xmlns:a16="http://schemas.microsoft.com/office/drawing/2014/main" id="{15815CFF-6C73-08BE-E4CA-741394CB2244}"/>
              </a:ext>
            </a:extLst>
          </p:cNvPr>
          <p:cNvPicPr>
            <a:picLocks noChangeAspect="1"/>
          </p:cNvPicPr>
          <p:nvPr/>
        </p:nvPicPr>
        <p:blipFill>
          <a:blip r:embed="rId4"/>
          <a:stretch>
            <a:fillRect/>
          </a:stretch>
        </p:blipFill>
        <p:spPr>
          <a:xfrm>
            <a:off x="1390235" y="1940082"/>
            <a:ext cx="4125660" cy="3710149"/>
          </a:xfrm>
          <a:prstGeom prst="rect">
            <a:avLst/>
          </a:prstGeom>
          <a:ln>
            <a:solidFill>
              <a:schemeClr val="tx1"/>
            </a:solidFill>
          </a:ln>
        </p:spPr>
      </p:pic>
      <p:sp>
        <p:nvSpPr>
          <p:cNvPr id="11" name="Rectangle 10">
            <a:extLst>
              <a:ext uri="{FF2B5EF4-FFF2-40B4-BE49-F238E27FC236}">
                <a16:creationId xmlns:a16="http://schemas.microsoft.com/office/drawing/2014/main" id="{8BA36426-4559-DC49-58F1-4C68583B5CFE}"/>
              </a:ext>
            </a:extLst>
          </p:cNvPr>
          <p:cNvSpPr/>
          <p:nvPr/>
        </p:nvSpPr>
        <p:spPr>
          <a:xfrm>
            <a:off x="1818759" y="5700302"/>
            <a:ext cx="3153956" cy="461665"/>
          </a:xfrm>
          <a:prstGeom prst="rect">
            <a:avLst/>
          </a:prstGeom>
          <a:noFill/>
        </p:spPr>
        <p:txBody>
          <a:bodyPr wrap="squar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EfficientNet-B3</a:t>
            </a:r>
          </a:p>
        </p:txBody>
      </p:sp>
      <p:sp>
        <p:nvSpPr>
          <p:cNvPr id="12" name="Rectangle 11">
            <a:extLst>
              <a:ext uri="{FF2B5EF4-FFF2-40B4-BE49-F238E27FC236}">
                <a16:creationId xmlns:a16="http://schemas.microsoft.com/office/drawing/2014/main" id="{EAE60CFC-8DC7-17A9-D7C9-F2B4B97BF128}"/>
              </a:ext>
            </a:extLst>
          </p:cNvPr>
          <p:cNvSpPr/>
          <p:nvPr/>
        </p:nvSpPr>
        <p:spPr>
          <a:xfrm>
            <a:off x="6845785" y="5683878"/>
            <a:ext cx="3153956" cy="461665"/>
          </a:xfrm>
          <a:prstGeom prst="rect">
            <a:avLst/>
          </a:prstGeom>
          <a:noFill/>
        </p:spPr>
        <p:txBody>
          <a:bodyPr wrap="squar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MobileNetV2</a:t>
            </a:r>
          </a:p>
        </p:txBody>
      </p:sp>
      <p:pic>
        <p:nvPicPr>
          <p:cNvPr id="14" name="Picture 13">
            <a:extLst>
              <a:ext uri="{FF2B5EF4-FFF2-40B4-BE49-F238E27FC236}">
                <a16:creationId xmlns:a16="http://schemas.microsoft.com/office/drawing/2014/main" id="{85AF6486-C31B-190E-741C-DE3E0AAA0053}"/>
              </a:ext>
            </a:extLst>
          </p:cNvPr>
          <p:cNvPicPr>
            <a:picLocks noChangeAspect="1"/>
          </p:cNvPicPr>
          <p:nvPr/>
        </p:nvPicPr>
        <p:blipFill>
          <a:blip r:embed="rId5"/>
          <a:stretch>
            <a:fillRect/>
          </a:stretch>
        </p:blipFill>
        <p:spPr>
          <a:xfrm>
            <a:off x="6356121" y="1940082"/>
            <a:ext cx="4115235" cy="3704743"/>
          </a:xfrm>
          <a:prstGeom prst="rect">
            <a:avLst/>
          </a:prstGeom>
          <a:ln>
            <a:solidFill>
              <a:schemeClr val="tx1"/>
            </a:solidFill>
          </a:ln>
        </p:spPr>
      </p:pic>
    </p:spTree>
    <p:extLst>
      <p:ext uri="{BB962C8B-B14F-4D97-AF65-F5344CB8AC3E}">
        <p14:creationId xmlns:p14="http://schemas.microsoft.com/office/powerpoint/2010/main" val="26570230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a:extLst>
            <a:ext uri="{FF2B5EF4-FFF2-40B4-BE49-F238E27FC236}">
              <a16:creationId xmlns:a16="http://schemas.microsoft.com/office/drawing/2014/main" id="{B4755747-D875-CC4A-F490-824AB22A8711}"/>
            </a:ext>
          </a:extLst>
        </p:cNvPr>
        <p:cNvGrpSpPr/>
        <p:nvPr/>
      </p:nvGrpSpPr>
      <p:grpSpPr>
        <a:xfrm>
          <a:off x="0" y="0"/>
          <a:ext cx="0" cy="0"/>
          <a:chOff x="0" y="0"/>
          <a:chExt cx="0" cy="0"/>
        </a:xfrm>
      </p:grpSpPr>
      <p:sp>
        <p:nvSpPr>
          <p:cNvPr id="105" name="Google Shape;105;p4">
            <a:extLst>
              <a:ext uri="{FF2B5EF4-FFF2-40B4-BE49-F238E27FC236}">
                <a16:creationId xmlns:a16="http://schemas.microsoft.com/office/drawing/2014/main" id="{452833A8-6FB3-5CA4-5AA8-104D03097D78}"/>
              </a:ext>
            </a:extLst>
          </p:cNvPr>
          <p:cNvSpPr txBox="1">
            <a:spLocks noGrp="1"/>
          </p:cNvSpPr>
          <p:nvPr>
            <p:ph type="title"/>
          </p:nvPr>
        </p:nvSpPr>
        <p:spPr>
          <a:xfrm>
            <a:off x="534259" y="492774"/>
            <a:ext cx="10515600"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Models Overview</a:t>
            </a:r>
            <a:endParaRPr sz="2400" b="1" dirty="0">
              <a:latin typeface="Proxima Nova"/>
              <a:ea typeface="Proxima Nova"/>
              <a:cs typeface="Proxima Nova"/>
              <a:sym typeface="Proxima Nova"/>
            </a:endParaRPr>
          </a:p>
        </p:txBody>
      </p:sp>
      <p:sp>
        <p:nvSpPr>
          <p:cNvPr id="5" name="Google Shape;106;p4">
            <a:extLst>
              <a:ext uri="{FF2B5EF4-FFF2-40B4-BE49-F238E27FC236}">
                <a16:creationId xmlns:a16="http://schemas.microsoft.com/office/drawing/2014/main" id="{A31B23A5-97C0-D18C-A883-0B3F2883BEE8}"/>
              </a:ext>
            </a:extLst>
          </p:cNvPr>
          <p:cNvSpPr txBox="1"/>
          <p:nvPr/>
        </p:nvSpPr>
        <p:spPr>
          <a:xfrm>
            <a:off x="534259" y="1058474"/>
            <a:ext cx="10819056" cy="553968"/>
          </a:xfrm>
          <a:prstGeom prst="rect">
            <a:avLst/>
          </a:prstGeom>
          <a:noFill/>
          <a:ln>
            <a:noFill/>
          </a:ln>
        </p:spPr>
        <p:txBody>
          <a:bodyPr spcFirstLastPara="1" wrap="square" lIns="91425" tIns="91425" rIns="91425" bIns="91425" anchor="t" anchorCtr="0">
            <a:spAutoFit/>
          </a:bodyPr>
          <a:lstStyle/>
          <a:p>
            <a:r>
              <a:rPr lang="en-US" sz="2400" b="1" dirty="0">
                <a:solidFill>
                  <a:srgbClr val="2E75B6"/>
                </a:solidFill>
                <a:latin typeface="Proxima Nova" charset="0"/>
              </a:rPr>
              <a:t>Confutation matrix of Best models</a:t>
            </a:r>
          </a:p>
        </p:txBody>
      </p:sp>
      <p:sp>
        <p:nvSpPr>
          <p:cNvPr id="11" name="Rectangle 10">
            <a:extLst>
              <a:ext uri="{FF2B5EF4-FFF2-40B4-BE49-F238E27FC236}">
                <a16:creationId xmlns:a16="http://schemas.microsoft.com/office/drawing/2014/main" id="{F11AED11-47A6-E3A9-E3D9-5A4B223D0A25}"/>
              </a:ext>
            </a:extLst>
          </p:cNvPr>
          <p:cNvSpPr/>
          <p:nvPr/>
        </p:nvSpPr>
        <p:spPr>
          <a:xfrm>
            <a:off x="1850898" y="5683129"/>
            <a:ext cx="3153956" cy="461665"/>
          </a:xfrm>
          <a:prstGeom prst="rect">
            <a:avLst/>
          </a:prstGeom>
          <a:noFill/>
        </p:spPr>
        <p:txBody>
          <a:bodyPr wrap="square" lIns="91440" tIns="45720" rIns="91440" bIns="45720">
            <a:spAutoFit/>
          </a:bodyPr>
          <a:lstStyle/>
          <a:p>
            <a:pPr algn="ctr"/>
            <a:r>
              <a:rPr lang="en-US" sz="2400" dirty="0">
                <a:ln w="0"/>
                <a:solidFill>
                  <a:schemeClr val="tx1"/>
                </a:solidFill>
                <a:effectLst>
                  <a:outerShdw blurRad="38100" dist="19050" dir="2700000" algn="tl" rotWithShape="0">
                    <a:schemeClr val="dk1">
                      <a:alpha val="40000"/>
                    </a:schemeClr>
                  </a:outerShdw>
                </a:effectLst>
              </a:rPr>
              <a:t>DanseNet121</a:t>
            </a:r>
            <a:endParaRPr lang="en-US" sz="2400" b="0" cap="none" spc="0" dirty="0">
              <a:ln w="0"/>
              <a:solidFill>
                <a:schemeClr val="tx1"/>
              </a:solidFill>
              <a:effectLst>
                <a:outerShdw blurRad="38100" dist="19050" dir="2700000" algn="tl" rotWithShape="0">
                  <a:schemeClr val="dk1">
                    <a:alpha val="40000"/>
                  </a:schemeClr>
                </a:outerShdw>
              </a:effectLst>
            </a:endParaRPr>
          </a:p>
        </p:txBody>
      </p:sp>
      <p:sp>
        <p:nvSpPr>
          <p:cNvPr id="12" name="Rectangle 11">
            <a:extLst>
              <a:ext uri="{FF2B5EF4-FFF2-40B4-BE49-F238E27FC236}">
                <a16:creationId xmlns:a16="http://schemas.microsoft.com/office/drawing/2014/main" id="{9A692148-C384-DFD6-2721-C0B99CC5DF82}"/>
              </a:ext>
            </a:extLst>
          </p:cNvPr>
          <p:cNvSpPr/>
          <p:nvPr/>
        </p:nvSpPr>
        <p:spPr>
          <a:xfrm>
            <a:off x="6986903" y="5665170"/>
            <a:ext cx="3153956" cy="461665"/>
          </a:xfrm>
          <a:prstGeom prst="rect">
            <a:avLst/>
          </a:prstGeom>
          <a:noFill/>
        </p:spPr>
        <p:txBody>
          <a:bodyPr wrap="squar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ResNet50</a:t>
            </a:r>
          </a:p>
        </p:txBody>
      </p:sp>
      <p:pic>
        <p:nvPicPr>
          <p:cNvPr id="2" name="Picture 1">
            <a:extLst>
              <a:ext uri="{FF2B5EF4-FFF2-40B4-BE49-F238E27FC236}">
                <a16:creationId xmlns:a16="http://schemas.microsoft.com/office/drawing/2014/main" id="{7A53A19A-71F9-C822-4FDF-DD09F08193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6531" y="1910621"/>
            <a:ext cx="4403612" cy="3675667"/>
          </a:xfrm>
          <a:prstGeom prst="rect">
            <a:avLst/>
          </a:prstGeom>
          <a:ln>
            <a:solidFill>
              <a:schemeClr val="tx1"/>
            </a:solidFill>
          </a:ln>
        </p:spPr>
      </p:pic>
      <p:pic>
        <p:nvPicPr>
          <p:cNvPr id="3" name="Picture 2">
            <a:extLst>
              <a:ext uri="{FF2B5EF4-FFF2-40B4-BE49-F238E27FC236}">
                <a16:creationId xmlns:a16="http://schemas.microsoft.com/office/drawing/2014/main" id="{3C1628FE-8827-6F78-4159-6C69EE8DC3A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194323" y="1951656"/>
            <a:ext cx="4704736" cy="3580780"/>
          </a:xfrm>
          <a:prstGeom prst="rect">
            <a:avLst/>
          </a:prstGeom>
          <a:ln>
            <a:solidFill>
              <a:schemeClr val="tx1"/>
            </a:solidFill>
          </a:ln>
        </p:spPr>
      </p:pic>
    </p:spTree>
    <p:extLst>
      <p:ext uri="{BB962C8B-B14F-4D97-AF65-F5344CB8AC3E}">
        <p14:creationId xmlns:p14="http://schemas.microsoft.com/office/powerpoint/2010/main" val="9023544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a:extLst>
            <a:ext uri="{FF2B5EF4-FFF2-40B4-BE49-F238E27FC236}">
              <a16:creationId xmlns:a16="http://schemas.microsoft.com/office/drawing/2014/main" id="{B4755747-D875-CC4A-F490-824AB22A8711}"/>
            </a:ext>
          </a:extLst>
        </p:cNvPr>
        <p:cNvGrpSpPr/>
        <p:nvPr/>
      </p:nvGrpSpPr>
      <p:grpSpPr>
        <a:xfrm>
          <a:off x="0" y="0"/>
          <a:ext cx="0" cy="0"/>
          <a:chOff x="0" y="0"/>
          <a:chExt cx="0" cy="0"/>
        </a:xfrm>
      </p:grpSpPr>
      <p:sp>
        <p:nvSpPr>
          <p:cNvPr id="105" name="Google Shape;105;p4">
            <a:extLst>
              <a:ext uri="{FF2B5EF4-FFF2-40B4-BE49-F238E27FC236}">
                <a16:creationId xmlns:a16="http://schemas.microsoft.com/office/drawing/2014/main" id="{452833A8-6FB3-5CA4-5AA8-104D03097D78}"/>
              </a:ext>
            </a:extLst>
          </p:cNvPr>
          <p:cNvSpPr txBox="1">
            <a:spLocks noGrp="1"/>
          </p:cNvSpPr>
          <p:nvPr>
            <p:ph type="title"/>
          </p:nvPr>
        </p:nvSpPr>
        <p:spPr>
          <a:xfrm>
            <a:off x="534259" y="492774"/>
            <a:ext cx="10515600"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Models Overview</a:t>
            </a:r>
            <a:endParaRPr sz="2400" b="1" dirty="0">
              <a:latin typeface="Proxima Nova"/>
              <a:ea typeface="Proxima Nova"/>
              <a:cs typeface="Proxima Nova"/>
              <a:sym typeface="Proxima Nova"/>
            </a:endParaRPr>
          </a:p>
        </p:txBody>
      </p:sp>
      <p:sp>
        <p:nvSpPr>
          <p:cNvPr id="5" name="Google Shape;106;p4">
            <a:extLst>
              <a:ext uri="{FF2B5EF4-FFF2-40B4-BE49-F238E27FC236}">
                <a16:creationId xmlns:a16="http://schemas.microsoft.com/office/drawing/2014/main" id="{A31B23A5-97C0-D18C-A883-0B3F2883BEE8}"/>
              </a:ext>
            </a:extLst>
          </p:cNvPr>
          <p:cNvSpPr txBox="1"/>
          <p:nvPr/>
        </p:nvSpPr>
        <p:spPr>
          <a:xfrm>
            <a:off x="534259" y="1058474"/>
            <a:ext cx="10819056" cy="553968"/>
          </a:xfrm>
          <a:prstGeom prst="rect">
            <a:avLst/>
          </a:prstGeom>
          <a:noFill/>
          <a:ln>
            <a:noFill/>
          </a:ln>
        </p:spPr>
        <p:txBody>
          <a:bodyPr spcFirstLastPara="1" wrap="square" lIns="91425" tIns="91425" rIns="91425" bIns="91425" anchor="t" anchorCtr="0">
            <a:spAutoFit/>
          </a:bodyPr>
          <a:lstStyle/>
          <a:p>
            <a:r>
              <a:rPr lang="en-US" sz="2400" b="1" dirty="0">
                <a:solidFill>
                  <a:srgbClr val="2E75B6"/>
                </a:solidFill>
                <a:latin typeface="Proxima Nova" charset="0"/>
              </a:rPr>
              <a:t>Confutation matrix of Best models</a:t>
            </a:r>
          </a:p>
        </p:txBody>
      </p:sp>
      <p:pic>
        <p:nvPicPr>
          <p:cNvPr id="8" name="Picture 7">
            <a:extLst>
              <a:ext uri="{FF2B5EF4-FFF2-40B4-BE49-F238E27FC236}">
                <a16:creationId xmlns:a16="http://schemas.microsoft.com/office/drawing/2014/main" id="{AF436481-2BC9-4B2F-AC19-80B8CCCB3B49}"/>
              </a:ext>
            </a:extLst>
          </p:cNvPr>
          <p:cNvPicPr>
            <a:picLocks noChangeAspect="1"/>
          </p:cNvPicPr>
          <p:nvPr/>
        </p:nvPicPr>
        <p:blipFill>
          <a:blip r:embed="rId4"/>
          <a:stretch>
            <a:fillRect/>
          </a:stretch>
        </p:blipFill>
        <p:spPr>
          <a:xfrm>
            <a:off x="3374550" y="1792596"/>
            <a:ext cx="5002534" cy="3752797"/>
          </a:xfrm>
          <a:prstGeom prst="rect">
            <a:avLst/>
          </a:prstGeom>
          <a:ln>
            <a:solidFill>
              <a:schemeClr val="tx1"/>
            </a:solidFill>
          </a:ln>
        </p:spPr>
      </p:pic>
      <p:sp>
        <p:nvSpPr>
          <p:cNvPr id="9" name="Rectangle 8">
            <a:extLst>
              <a:ext uri="{FF2B5EF4-FFF2-40B4-BE49-F238E27FC236}">
                <a16:creationId xmlns:a16="http://schemas.microsoft.com/office/drawing/2014/main" id="{D13A6216-4D7D-5F8F-2007-57783D41896B}"/>
              </a:ext>
            </a:extLst>
          </p:cNvPr>
          <p:cNvSpPr/>
          <p:nvPr/>
        </p:nvSpPr>
        <p:spPr>
          <a:xfrm>
            <a:off x="4350725" y="5576564"/>
            <a:ext cx="3153956" cy="461665"/>
          </a:xfrm>
          <a:prstGeom prst="rect">
            <a:avLst/>
          </a:prstGeom>
          <a:noFill/>
        </p:spPr>
        <p:txBody>
          <a:bodyPr wrap="square" lIns="91440" tIns="45720" rIns="91440" bIns="45720">
            <a:spAutoFit/>
          </a:bodyPr>
          <a:lstStyle/>
          <a:p>
            <a:pPr algn="ctr"/>
            <a:r>
              <a:rPr lang="en-US" sz="2400" b="0" cap="none" spc="0" dirty="0">
                <a:ln w="0"/>
                <a:solidFill>
                  <a:schemeClr val="tx1"/>
                </a:solidFill>
                <a:effectLst>
                  <a:outerShdw blurRad="38100" dist="19050" dir="2700000" algn="tl" rotWithShape="0">
                    <a:schemeClr val="dk1">
                      <a:alpha val="40000"/>
                    </a:schemeClr>
                  </a:outerShdw>
                </a:effectLst>
              </a:rPr>
              <a:t>Xception</a:t>
            </a:r>
            <a:r>
              <a:rPr lang="en-US" sz="2400" dirty="0">
                <a:ln w="0"/>
                <a:solidFill>
                  <a:schemeClr val="tx1"/>
                </a:solidFill>
                <a:effectLst>
                  <a:outerShdw blurRad="38100" dist="19050" dir="2700000" algn="tl" rotWithShape="0">
                    <a:schemeClr val="dk1">
                      <a:alpha val="40000"/>
                    </a:schemeClr>
                  </a:outerShdw>
                </a:effectLst>
              </a:rPr>
              <a:t>V1</a:t>
            </a:r>
            <a:endParaRPr lang="en-US" sz="2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9023544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Models’ Comparison </a:t>
            </a:r>
            <a:endParaRPr sz="2400" b="1" dirty="0">
              <a:latin typeface="Proxima Nova"/>
              <a:ea typeface="Proxima Nova"/>
              <a:cs typeface="Proxima Nova"/>
              <a:sym typeface="Proxima Nova"/>
            </a:endParaRPr>
          </a:p>
        </p:txBody>
      </p:sp>
      <p:graphicFrame>
        <p:nvGraphicFramePr>
          <p:cNvPr id="2" name="Table 1">
            <a:extLst>
              <a:ext uri="{FF2B5EF4-FFF2-40B4-BE49-F238E27FC236}">
                <a16:creationId xmlns:a16="http://schemas.microsoft.com/office/drawing/2014/main" id="{3F653899-2FE2-67A7-37B9-CBAAFBDAA34E}"/>
              </a:ext>
            </a:extLst>
          </p:cNvPr>
          <p:cNvGraphicFramePr>
            <a:graphicFrameLocks noGrp="1"/>
          </p:cNvGraphicFramePr>
          <p:nvPr>
            <p:extLst>
              <p:ext uri="{D42A27DB-BD31-4B8C-83A1-F6EECF244321}">
                <p14:modId xmlns:p14="http://schemas.microsoft.com/office/powerpoint/2010/main" val="2826957289"/>
              </p:ext>
            </p:extLst>
          </p:nvPr>
        </p:nvGraphicFramePr>
        <p:xfrm>
          <a:off x="178378" y="945572"/>
          <a:ext cx="11835244" cy="5735783"/>
        </p:xfrm>
        <a:graphic>
          <a:graphicData uri="http://schemas.openxmlformats.org/drawingml/2006/table">
            <a:tbl>
              <a:tblPr>
                <a:tableStyleId>{5C22544A-7EE6-4342-B048-85BDC9FD1C3A}</a:tableStyleId>
              </a:tblPr>
              <a:tblGrid>
                <a:gridCol w="1865224">
                  <a:extLst>
                    <a:ext uri="{9D8B030D-6E8A-4147-A177-3AD203B41FA5}">
                      <a16:colId xmlns:a16="http://schemas.microsoft.com/office/drawing/2014/main" val="789888800"/>
                    </a:ext>
                  </a:extLst>
                </a:gridCol>
                <a:gridCol w="2243254">
                  <a:extLst>
                    <a:ext uri="{9D8B030D-6E8A-4147-A177-3AD203B41FA5}">
                      <a16:colId xmlns:a16="http://schemas.microsoft.com/office/drawing/2014/main" val="1713526512"/>
                    </a:ext>
                  </a:extLst>
                </a:gridCol>
                <a:gridCol w="1994003">
                  <a:extLst>
                    <a:ext uri="{9D8B030D-6E8A-4147-A177-3AD203B41FA5}">
                      <a16:colId xmlns:a16="http://schemas.microsoft.com/office/drawing/2014/main" val="2843397791"/>
                    </a:ext>
                  </a:extLst>
                </a:gridCol>
                <a:gridCol w="1869380">
                  <a:extLst>
                    <a:ext uri="{9D8B030D-6E8A-4147-A177-3AD203B41FA5}">
                      <a16:colId xmlns:a16="http://schemas.microsoft.com/office/drawing/2014/main" val="1695956561"/>
                    </a:ext>
                  </a:extLst>
                </a:gridCol>
                <a:gridCol w="1620129">
                  <a:extLst>
                    <a:ext uri="{9D8B030D-6E8A-4147-A177-3AD203B41FA5}">
                      <a16:colId xmlns:a16="http://schemas.microsoft.com/office/drawing/2014/main" val="3352651636"/>
                    </a:ext>
                  </a:extLst>
                </a:gridCol>
                <a:gridCol w="2243254">
                  <a:extLst>
                    <a:ext uri="{9D8B030D-6E8A-4147-A177-3AD203B41FA5}">
                      <a16:colId xmlns:a16="http://schemas.microsoft.com/office/drawing/2014/main" val="908205179"/>
                    </a:ext>
                  </a:extLst>
                </a:gridCol>
              </a:tblGrid>
              <a:tr h="469726">
                <a:tc>
                  <a:txBody>
                    <a:bodyPr/>
                    <a:lstStyle/>
                    <a:p>
                      <a:pPr marL="0" marR="0" algn="ctr">
                        <a:buNone/>
                      </a:pPr>
                      <a:r>
                        <a:rPr lang="en-US" sz="1800" b="1" u="none" dirty="0">
                          <a:solidFill>
                            <a:schemeClr val="bg1"/>
                          </a:solidFill>
                          <a:effectLst/>
                          <a:latin typeface="Proxima Nova" panose="020B0604020202020204" charset="0"/>
                        </a:rPr>
                        <a:t>Metric</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buNone/>
                      </a:pPr>
                      <a:r>
                        <a:rPr lang="en-US" sz="2000" b="1" u="none" dirty="0">
                          <a:solidFill>
                            <a:schemeClr val="bg1"/>
                          </a:solidFill>
                          <a:effectLst/>
                        </a:rPr>
                        <a:t>EfficientNet-B3</a:t>
                      </a:r>
                      <a:endParaRPr lang="en-US" sz="2000" b="1" u="none" dirty="0">
                        <a:solidFill>
                          <a:schemeClr val="bg1"/>
                        </a:solidFill>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buNone/>
                      </a:pPr>
                      <a:r>
                        <a:rPr lang="en-US" sz="2000" b="1" u="none">
                          <a:solidFill>
                            <a:schemeClr val="bg1"/>
                          </a:solidFill>
                          <a:effectLst/>
                        </a:rPr>
                        <a:t>DenseNet121</a:t>
                      </a:r>
                      <a:endParaRPr lang="en-US" sz="2000" b="1" u="none">
                        <a:solidFill>
                          <a:schemeClr val="bg1"/>
                        </a:solidFill>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buNone/>
                      </a:pPr>
                      <a:r>
                        <a:rPr lang="en-US" sz="2000" b="1" u="none">
                          <a:solidFill>
                            <a:schemeClr val="bg1"/>
                          </a:solidFill>
                          <a:effectLst/>
                        </a:rPr>
                        <a:t>XceptionNet</a:t>
                      </a:r>
                      <a:endParaRPr lang="en-US" sz="2000" b="1" u="none">
                        <a:solidFill>
                          <a:schemeClr val="bg1"/>
                        </a:solidFill>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buNone/>
                      </a:pPr>
                      <a:r>
                        <a:rPr lang="en-US" sz="2000" b="1" u="none" dirty="0">
                          <a:solidFill>
                            <a:schemeClr val="bg1"/>
                          </a:solidFill>
                          <a:effectLst/>
                        </a:rPr>
                        <a:t>ResNet50</a:t>
                      </a:r>
                      <a:endParaRPr lang="en-US" sz="2000" b="1" u="none" dirty="0">
                        <a:solidFill>
                          <a:schemeClr val="bg1"/>
                        </a:solidFill>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buNone/>
                      </a:pPr>
                      <a:r>
                        <a:rPr lang="en-US" sz="2000" b="1" u="none" dirty="0" err="1">
                          <a:solidFill>
                            <a:schemeClr val="bg1"/>
                          </a:solidFill>
                          <a:effectLst/>
                        </a:rPr>
                        <a:t>MobileNet</a:t>
                      </a:r>
                      <a:endParaRPr lang="en-US" sz="2000" b="1" u="none" dirty="0">
                        <a:solidFill>
                          <a:schemeClr val="bg1"/>
                        </a:solidFill>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extLst>
                  <a:ext uri="{0D108BD9-81ED-4DB2-BD59-A6C34878D82A}">
                    <a16:rowId xmlns:a16="http://schemas.microsoft.com/office/drawing/2014/main" val="3662030772"/>
                  </a:ext>
                </a:extLst>
              </a:tr>
              <a:tr h="313150">
                <a:tc>
                  <a:txBody>
                    <a:bodyPr/>
                    <a:lstStyle/>
                    <a:p>
                      <a:pPr marL="0" marR="0" algn="ctr">
                        <a:buNone/>
                      </a:pPr>
                      <a:r>
                        <a:rPr lang="en-US" sz="1800" b="1" u="none" dirty="0">
                          <a:solidFill>
                            <a:schemeClr val="bg1"/>
                          </a:solidFill>
                          <a:effectLst/>
                          <a:latin typeface="Proxima Nova" panose="020B0604020202020204" charset="0"/>
                        </a:rPr>
                        <a:t>Epoch</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8A8BD"/>
                    </a:solidFill>
                  </a:tcPr>
                </a:tc>
                <a:tc>
                  <a:txBody>
                    <a:bodyPr/>
                    <a:lstStyle/>
                    <a:p>
                      <a:pPr marL="0" marR="0" algn="ctr">
                        <a:buNone/>
                      </a:pPr>
                      <a:r>
                        <a:rPr lang="en-US" sz="2000" dirty="0">
                          <a:effectLst/>
                        </a:rPr>
                        <a:t>17</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16</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11</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16</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10</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06533457"/>
                  </a:ext>
                </a:extLst>
              </a:tr>
              <a:tr h="469726">
                <a:tc>
                  <a:txBody>
                    <a:bodyPr/>
                    <a:lstStyle/>
                    <a:p>
                      <a:pPr marL="0" marR="0" algn="ctr">
                        <a:buNone/>
                      </a:pPr>
                      <a:r>
                        <a:rPr lang="en-US" sz="1800" b="1" u="none" dirty="0">
                          <a:solidFill>
                            <a:schemeClr val="bg1"/>
                          </a:solidFill>
                          <a:effectLst/>
                          <a:latin typeface="Proxima Nova" panose="020B0604020202020204" charset="0"/>
                        </a:rPr>
                        <a:t>Test Accuracy</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8A8BD"/>
                    </a:solidFill>
                  </a:tcPr>
                </a:tc>
                <a:tc>
                  <a:txBody>
                    <a:bodyPr/>
                    <a:lstStyle/>
                    <a:p>
                      <a:pPr marL="0" marR="0" algn="ctr">
                        <a:buNone/>
                      </a:pPr>
                      <a:r>
                        <a:rPr lang="en-US" sz="2000" dirty="0">
                          <a:effectLst/>
                        </a:rPr>
                        <a:t>99.95%</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99.94%</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99.85%</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99.78%</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99.63%</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934992205"/>
                  </a:ext>
                </a:extLst>
              </a:tr>
              <a:tr h="469726">
                <a:tc>
                  <a:txBody>
                    <a:bodyPr/>
                    <a:lstStyle/>
                    <a:p>
                      <a:pPr marL="0" marR="0" algn="ctr">
                        <a:buNone/>
                      </a:pPr>
                      <a:r>
                        <a:rPr lang="en-US" sz="1800" b="1" u="none" dirty="0">
                          <a:solidFill>
                            <a:schemeClr val="bg1"/>
                          </a:solidFill>
                          <a:effectLst/>
                          <a:latin typeface="Proxima Nova" panose="020B0604020202020204" charset="0"/>
                        </a:rPr>
                        <a:t>Fake Precision</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8A8BD"/>
                    </a:solidFill>
                  </a:tcPr>
                </a:tc>
                <a:tc>
                  <a:txBody>
                    <a:bodyPr/>
                    <a:lstStyle/>
                    <a:p>
                      <a:pPr marL="0" marR="0" algn="ctr">
                        <a:buNone/>
                      </a:pPr>
                      <a:r>
                        <a:rPr lang="en-US" sz="2000" dirty="0">
                          <a:effectLst/>
                        </a:rPr>
                        <a:t>~1.000</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0.9999 / ~1</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0.9997</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~0.999</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~0.999</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760113332"/>
                  </a:ext>
                </a:extLst>
              </a:tr>
              <a:tr h="469726">
                <a:tc>
                  <a:txBody>
                    <a:bodyPr/>
                    <a:lstStyle/>
                    <a:p>
                      <a:pPr marL="0" marR="0" algn="ctr">
                        <a:buNone/>
                      </a:pPr>
                      <a:r>
                        <a:rPr lang="en-US" sz="1800" b="1" u="none" dirty="0">
                          <a:solidFill>
                            <a:schemeClr val="bg1"/>
                          </a:solidFill>
                          <a:effectLst/>
                          <a:latin typeface="Proxima Nova" panose="020B0604020202020204" charset="0"/>
                        </a:rPr>
                        <a:t>Fake Recall</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8A8BD"/>
                    </a:solidFill>
                  </a:tcPr>
                </a:tc>
                <a:tc>
                  <a:txBody>
                    <a:bodyPr/>
                    <a:lstStyle/>
                    <a:p>
                      <a:pPr marL="0" marR="0" algn="ctr">
                        <a:buNone/>
                      </a:pPr>
                      <a:r>
                        <a:rPr lang="en-US" sz="2000" dirty="0">
                          <a:effectLst/>
                        </a:rPr>
                        <a:t>~0.9996</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0.9999 / ~1</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0.9974</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~0.999</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~0.999</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847267805"/>
                  </a:ext>
                </a:extLst>
              </a:tr>
              <a:tr h="469726">
                <a:tc>
                  <a:txBody>
                    <a:bodyPr/>
                    <a:lstStyle/>
                    <a:p>
                      <a:pPr marL="0" marR="0" algn="ctr">
                        <a:buNone/>
                      </a:pPr>
                      <a:r>
                        <a:rPr lang="en-US" sz="1800" b="1" u="none" dirty="0">
                          <a:solidFill>
                            <a:schemeClr val="bg1"/>
                          </a:solidFill>
                          <a:effectLst/>
                          <a:latin typeface="Proxima Nova" panose="020B0604020202020204" charset="0"/>
                        </a:rPr>
                        <a:t>FFHQ Precision</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8A8BD"/>
                    </a:solidFill>
                  </a:tcPr>
                </a:tc>
                <a:tc>
                  <a:txBody>
                    <a:bodyPr/>
                    <a:lstStyle/>
                    <a:p>
                      <a:pPr marL="0" marR="0" algn="ctr">
                        <a:buNone/>
                      </a:pPr>
                      <a:r>
                        <a:rPr lang="en-US" sz="2000" dirty="0">
                          <a:effectLst/>
                        </a:rPr>
                        <a:t>~0.9996</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~0.9999</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0.997</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~0.999</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~0.999</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407147080"/>
                  </a:ext>
                </a:extLst>
              </a:tr>
              <a:tr h="469726">
                <a:tc>
                  <a:txBody>
                    <a:bodyPr/>
                    <a:lstStyle/>
                    <a:p>
                      <a:pPr marL="0" marR="0" algn="ctr">
                        <a:buNone/>
                      </a:pPr>
                      <a:r>
                        <a:rPr lang="en-US" sz="1800" b="1" u="none" dirty="0">
                          <a:solidFill>
                            <a:schemeClr val="bg1"/>
                          </a:solidFill>
                          <a:effectLst/>
                          <a:latin typeface="Proxima Nova" panose="020B0604020202020204" charset="0"/>
                        </a:rPr>
                        <a:t>FFHQ Recall</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8A8BD"/>
                    </a:solidFill>
                  </a:tcPr>
                </a:tc>
                <a:tc>
                  <a:txBody>
                    <a:bodyPr/>
                    <a:lstStyle/>
                    <a:p>
                      <a:pPr marL="0" marR="0" algn="ctr">
                        <a:buNone/>
                      </a:pPr>
                      <a:r>
                        <a:rPr lang="en-US" sz="2000" dirty="0">
                          <a:effectLst/>
                        </a:rPr>
                        <a:t>~1.000</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~0.9999</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0.9997</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~0.999</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~0.999</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930760192"/>
                  </a:ext>
                </a:extLst>
              </a:tr>
              <a:tr h="469726">
                <a:tc>
                  <a:txBody>
                    <a:bodyPr/>
                    <a:lstStyle/>
                    <a:p>
                      <a:pPr marL="0" marR="0" algn="ctr">
                        <a:buNone/>
                      </a:pPr>
                      <a:r>
                        <a:rPr lang="en-US" sz="1800" b="1" u="none" dirty="0">
                          <a:solidFill>
                            <a:schemeClr val="bg1"/>
                          </a:solidFill>
                          <a:effectLst/>
                          <a:latin typeface="Proxima Nova" panose="020B0604020202020204" charset="0"/>
                        </a:rPr>
                        <a:t>Misclassified</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8A8BD"/>
                    </a:solidFill>
                  </a:tcPr>
                </a:tc>
                <a:tc>
                  <a:txBody>
                    <a:bodyPr/>
                    <a:lstStyle/>
                    <a:p>
                      <a:pPr marL="0" marR="0" algn="ctr">
                        <a:buNone/>
                      </a:pPr>
                      <a:r>
                        <a:rPr lang="en-US" sz="2000" dirty="0">
                          <a:effectLst/>
                        </a:rPr>
                        <a:t>15</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~18</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~44</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~66</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~110</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412203116"/>
                  </a:ext>
                </a:extLst>
              </a:tr>
              <a:tr h="469726">
                <a:tc>
                  <a:txBody>
                    <a:bodyPr/>
                    <a:lstStyle/>
                    <a:p>
                      <a:pPr marL="0" marR="0" algn="ctr">
                        <a:buNone/>
                      </a:pPr>
                      <a:r>
                        <a:rPr lang="en-US" sz="1800" b="1" u="none" dirty="0">
                          <a:solidFill>
                            <a:schemeClr val="bg1"/>
                          </a:solidFill>
                          <a:effectLst/>
                          <a:latin typeface="Proxima Nova" panose="020B0604020202020204" charset="0"/>
                        </a:rPr>
                        <a:t>Training Accuracy </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8A8BD"/>
                    </a:solidFill>
                  </a:tcPr>
                </a:tc>
                <a:tc>
                  <a:txBody>
                    <a:bodyPr/>
                    <a:lstStyle/>
                    <a:p>
                      <a:pPr marL="0" marR="0" algn="ctr">
                        <a:buNone/>
                      </a:pPr>
                      <a:r>
                        <a:rPr lang="en-US" sz="2000" dirty="0">
                          <a:effectLst/>
                        </a:rPr>
                        <a:t>~100%</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~100%</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99.80%</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99.99%</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99.35%</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800595293"/>
                  </a:ext>
                </a:extLst>
              </a:tr>
              <a:tr h="704587">
                <a:tc>
                  <a:txBody>
                    <a:bodyPr/>
                    <a:lstStyle/>
                    <a:p>
                      <a:pPr marL="0" marR="0" algn="ctr">
                        <a:buNone/>
                      </a:pPr>
                      <a:r>
                        <a:rPr lang="en-US" sz="1800" b="1" u="none" dirty="0">
                          <a:solidFill>
                            <a:schemeClr val="bg1"/>
                          </a:solidFill>
                          <a:effectLst/>
                          <a:latin typeface="Proxima Nova" panose="020B0604020202020204" charset="0"/>
                        </a:rPr>
                        <a:t>Validation Accuracy</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8A8BD"/>
                    </a:solidFill>
                  </a:tcPr>
                </a:tc>
                <a:tc>
                  <a:txBody>
                    <a:bodyPr/>
                    <a:lstStyle/>
                    <a:p>
                      <a:pPr marL="0" marR="0" algn="ctr">
                        <a:buNone/>
                      </a:pPr>
                      <a:r>
                        <a:rPr lang="en-US" sz="2000" dirty="0">
                          <a:effectLst/>
                        </a:rPr>
                        <a:t>99.96%</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99.92%</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99.83%</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99.81%</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99.45%</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870030463"/>
                  </a:ext>
                </a:extLst>
              </a:tr>
              <a:tr h="469726">
                <a:tc>
                  <a:txBody>
                    <a:bodyPr/>
                    <a:lstStyle/>
                    <a:p>
                      <a:pPr marL="0" marR="0" algn="ctr">
                        <a:buNone/>
                      </a:pPr>
                      <a:r>
                        <a:rPr lang="en-US" sz="1800" b="1" u="none" dirty="0">
                          <a:solidFill>
                            <a:schemeClr val="bg1"/>
                          </a:solidFill>
                          <a:effectLst/>
                          <a:latin typeface="Proxima Nova" panose="020B0604020202020204" charset="0"/>
                        </a:rPr>
                        <a:t>Training Loss </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8A8BD"/>
                    </a:solidFill>
                  </a:tcPr>
                </a:tc>
                <a:tc>
                  <a:txBody>
                    <a:bodyPr/>
                    <a:lstStyle/>
                    <a:p>
                      <a:pPr marL="0" marR="0" algn="ctr">
                        <a:buNone/>
                      </a:pPr>
                      <a:r>
                        <a:rPr lang="en-US" sz="2000" dirty="0">
                          <a:effectLst/>
                        </a:rPr>
                        <a:t>~0</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~0</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0.0001</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0.0017</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0.0012</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3959819456"/>
                  </a:ext>
                </a:extLst>
              </a:tr>
              <a:tr h="411598">
                <a:tc>
                  <a:txBody>
                    <a:bodyPr/>
                    <a:lstStyle/>
                    <a:p>
                      <a:pPr marL="0" marR="0" algn="ctr">
                        <a:buNone/>
                      </a:pPr>
                      <a:r>
                        <a:rPr lang="en-US" sz="1800" b="1" u="none" dirty="0">
                          <a:solidFill>
                            <a:schemeClr val="bg1"/>
                          </a:solidFill>
                          <a:effectLst/>
                          <a:latin typeface="Proxima Nova" panose="020B0604020202020204" charset="0"/>
                        </a:rPr>
                        <a:t>Model Size</a:t>
                      </a:r>
                      <a:endParaRPr lang="en-US" sz="1800" b="1" u="none" dirty="0">
                        <a:solidFill>
                          <a:schemeClr val="bg1"/>
                        </a:solidFill>
                        <a:effectLst/>
                        <a:latin typeface="Proxima Nova" panose="020B0604020202020204"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8A8BD"/>
                    </a:solidFill>
                  </a:tcPr>
                </a:tc>
                <a:tc>
                  <a:txBody>
                    <a:bodyPr/>
                    <a:lstStyle/>
                    <a:p>
                      <a:pPr marL="0" marR="0" algn="ctr">
                        <a:buNone/>
                      </a:pPr>
                      <a:r>
                        <a:rPr lang="en-US" sz="2000" dirty="0">
                          <a:effectLst/>
                        </a:rPr>
                        <a:t>123 MB</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80.5 MB</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238 MB</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a:effectLst/>
                        </a:rPr>
                        <a:t>269 MB</a:t>
                      </a:r>
                      <a:endParaRPr lang="en-US" sz="200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tc>
                  <a:txBody>
                    <a:bodyPr/>
                    <a:lstStyle/>
                    <a:p>
                      <a:pPr marL="0" marR="0" algn="ctr">
                        <a:buNone/>
                      </a:pPr>
                      <a:r>
                        <a:rPr lang="en-US" sz="2000" dirty="0">
                          <a:effectLst/>
                        </a:rPr>
                        <a:t>25.8 MB</a:t>
                      </a:r>
                      <a:endParaRPr lang="en-US" sz="2000" dirty="0">
                        <a:effectLst/>
                        <a:latin typeface="Times New Roman" panose="02020603050405020304" pitchFamily="18" charset="0"/>
                        <a:ea typeface="SimSun" panose="02010600030101010101" pitchFamily="2" charset="-122"/>
                      </a:endParaRPr>
                    </a:p>
                  </a:txBody>
                  <a:tcPr marL="68580" marR="68580" marT="0"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584092423"/>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8609741"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sym typeface="Proxima Nova"/>
              </a:rPr>
              <a:t>Observation</a:t>
            </a:r>
            <a:endParaRPr sz="2400" b="1" dirty="0">
              <a:latin typeface="Proxima Nova"/>
              <a:ea typeface="Proxima Nova"/>
              <a:cs typeface="Proxima Nova"/>
              <a:sym typeface="Proxima Nova"/>
            </a:endParaRPr>
          </a:p>
        </p:txBody>
      </p:sp>
      <p:sp>
        <p:nvSpPr>
          <p:cNvPr id="7" name="Google Shape;106;p4"/>
          <p:cNvSpPr txBox="1"/>
          <p:nvPr/>
        </p:nvSpPr>
        <p:spPr>
          <a:xfrm>
            <a:off x="534019" y="1083379"/>
            <a:ext cx="10819056" cy="5724614"/>
          </a:xfrm>
          <a:prstGeom prst="rect">
            <a:avLst/>
          </a:prstGeom>
          <a:noFill/>
          <a:ln>
            <a:noFill/>
          </a:ln>
        </p:spPr>
        <p:txBody>
          <a:bodyPr spcFirstLastPara="1" wrap="square" lIns="91425" tIns="91425" rIns="91425" bIns="91425" anchor="t" anchorCtr="0">
            <a:spAutoFit/>
          </a:bodyPr>
          <a:lstStyle/>
          <a:p>
            <a:pPr algn="just"/>
            <a:r>
              <a:rPr lang="en-US" sz="2400" dirty="0">
                <a:latin typeface="Proxima Nova" panose="020B0604020202020204" charset="0"/>
              </a:rPr>
              <a:t>All five models performed impressively with near-perfect accuracy, but </a:t>
            </a:r>
            <a:r>
              <a:rPr lang="en-US" sz="2400" b="1" dirty="0">
                <a:latin typeface="Proxima Nova" panose="020B0604020202020204" charset="0"/>
              </a:rPr>
              <a:t>EfficientNet-B3</a:t>
            </a:r>
            <a:r>
              <a:rPr lang="en-US" sz="2400" dirty="0">
                <a:latin typeface="Proxima Nova" panose="020B0604020202020204" charset="0"/>
              </a:rPr>
              <a:t> stood out as the best overall, achieving the highest test accuracy (99.95%), lowest misclassifications (15), and balanced precision-recall across both fake and FFHQ classes, while keeping a moderate model size (123 MB). </a:t>
            </a:r>
            <a:r>
              <a:rPr lang="en-US" sz="2400" b="1" dirty="0">
                <a:latin typeface="Proxima Nova" panose="020B0604020202020204" charset="0"/>
              </a:rPr>
              <a:t>DenseNet121</a:t>
            </a:r>
            <a:r>
              <a:rPr lang="en-US" sz="2400" dirty="0">
                <a:latin typeface="Proxima Nova" panose="020B0604020202020204" charset="0"/>
              </a:rPr>
              <a:t> followed closely with slightly fewer parameters and similar precision/recall, though a few more misclassifications. </a:t>
            </a:r>
            <a:r>
              <a:rPr lang="en-US" sz="2400" b="1" dirty="0" err="1">
                <a:latin typeface="Proxima Nova" panose="020B0604020202020204" charset="0"/>
              </a:rPr>
              <a:t>XceptionNet</a:t>
            </a:r>
            <a:r>
              <a:rPr lang="en-US" sz="2400" dirty="0">
                <a:latin typeface="Proxima Nova" panose="020B0604020202020204" charset="0"/>
              </a:rPr>
              <a:t> delivered strong accuracy but lagged behind </a:t>
            </a:r>
            <a:r>
              <a:rPr lang="en-US" sz="2400" dirty="0" err="1">
                <a:latin typeface="Proxima Nova" panose="020B0604020202020204" charset="0"/>
              </a:rPr>
              <a:t>EfficientNet</a:t>
            </a:r>
            <a:r>
              <a:rPr lang="en-US" sz="2400" dirty="0">
                <a:latin typeface="Proxima Nova" panose="020B0604020202020204" charset="0"/>
              </a:rPr>
              <a:t> and </a:t>
            </a:r>
            <a:r>
              <a:rPr lang="en-US" sz="2400" dirty="0" err="1">
                <a:latin typeface="Proxima Nova" panose="020B0604020202020204" charset="0"/>
              </a:rPr>
              <a:t>DenseNet</a:t>
            </a:r>
            <a:r>
              <a:rPr lang="en-US" sz="2400" dirty="0">
                <a:latin typeface="Proxima Nova" panose="020B0604020202020204" charset="0"/>
              </a:rPr>
              <a:t> in recall and had a much larger model size (238 MB). </a:t>
            </a:r>
            <a:r>
              <a:rPr lang="en-US" sz="2400" b="1" dirty="0">
                <a:latin typeface="Proxima Nova" panose="020B0604020202020204" charset="0"/>
              </a:rPr>
              <a:t>ResNet-50</a:t>
            </a:r>
            <a:r>
              <a:rPr lang="en-US" sz="2400" dirty="0">
                <a:latin typeface="Proxima Nova" panose="020B0604020202020204" charset="0"/>
              </a:rPr>
              <a:t> was reliable with decent accuracy (99.78%) but suffered higher misclassifications (~66) and the largest size (269 MB). </a:t>
            </a:r>
            <a:r>
              <a:rPr lang="en-US" sz="2400" b="1" dirty="0">
                <a:latin typeface="Proxima Nova" panose="020B0604020202020204" charset="0"/>
              </a:rPr>
              <a:t>MobileNetV2</a:t>
            </a:r>
            <a:r>
              <a:rPr lang="en-US" sz="2400" dirty="0">
                <a:latin typeface="Proxima Nova" panose="020B0604020202020204" charset="0"/>
              </a:rPr>
              <a:t>, as expected, traded off accuracy (99.63%) for efficiency, being the lightest model (25.8 MB), making it suitable for mobile/edge use cases despite more misclassifications (~110). Overall, EfficientNet-B3 offers the best balance of accuracy and size, DenseNet121 gives a compact yet powerful option, while </a:t>
            </a:r>
            <a:r>
              <a:rPr lang="en-US" sz="2400" dirty="0" err="1">
                <a:latin typeface="Proxima Nova" panose="020B0604020202020204" charset="0"/>
              </a:rPr>
              <a:t>MobileNet</a:t>
            </a:r>
            <a:r>
              <a:rPr lang="en-US" sz="2400" dirty="0">
                <a:latin typeface="Proxima Nova" panose="020B0604020202020204" charset="0"/>
              </a:rPr>
              <a:t> remains optimal for resource-constrained environments.</a:t>
            </a:r>
            <a:endParaRPr lang="en-US" sz="2400" b="1" dirty="0">
              <a:latin typeface="Proxima Nova" panose="020B060402020202020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a:extLst>
            <a:ext uri="{FF2B5EF4-FFF2-40B4-BE49-F238E27FC236}">
              <a16:creationId xmlns:a16="http://schemas.microsoft.com/office/drawing/2014/main" id="{C8E6A4D5-1ECE-B4CD-D9B7-2AB8977B5C39}"/>
            </a:ext>
          </a:extLst>
        </p:cNvPr>
        <p:cNvGrpSpPr/>
        <p:nvPr/>
      </p:nvGrpSpPr>
      <p:grpSpPr>
        <a:xfrm>
          <a:off x="0" y="0"/>
          <a:ext cx="0" cy="0"/>
          <a:chOff x="0" y="0"/>
          <a:chExt cx="0" cy="0"/>
        </a:xfrm>
      </p:grpSpPr>
      <p:sp>
        <p:nvSpPr>
          <p:cNvPr id="105" name="Google Shape;105;p4">
            <a:extLst>
              <a:ext uri="{FF2B5EF4-FFF2-40B4-BE49-F238E27FC236}">
                <a16:creationId xmlns:a16="http://schemas.microsoft.com/office/drawing/2014/main" id="{2072A8F7-73BB-58C9-70DC-6AD0DDF2DC2B}"/>
              </a:ext>
            </a:extLst>
          </p:cNvPr>
          <p:cNvSpPr txBox="1">
            <a:spLocks noGrp="1"/>
          </p:cNvSpPr>
          <p:nvPr>
            <p:ph type="title"/>
          </p:nvPr>
        </p:nvSpPr>
        <p:spPr>
          <a:xfrm>
            <a:off x="534259" y="309562"/>
            <a:ext cx="8609741"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sym typeface="Proxima Nova"/>
              </a:rPr>
              <a:t>Challenges</a:t>
            </a:r>
            <a:r>
              <a:rPr lang="en-US" sz="2400" b="1" dirty="0"/>
              <a:t> </a:t>
            </a:r>
            <a:endParaRPr sz="2400" b="1" dirty="0">
              <a:latin typeface="Proxima Nova"/>
              <a:ea typeface="Proxima Nova"/>
              <a:cs typeface="Proxima Nova"/>
              <a:sym typeface="Proxima Nova"/>
            </a:endParaRPr>
          </a:p>
        </p:txBody>
      </p:sp>
      <p:sp>
        <p:nvSpPr>
          <p:cNvPr id="7" name="Google Shape;106;p4">
            <a:extLst>
              <a:ext uri="{FF2B5EF4-FFF2-40B4-BE49-F238E27FC236}">
                <a16:creationId xmlns:a16="http://schemas.microsoft.com/office/drawing/2014/main" id="{EB487C22-72C7-3CF0-BDE4-2D88B09148D8}"/>
              </a:ext>
            </a:extLst>
          </p:cNvPr>
          <p:cNvSpPr txBox="1"/>
          <p:nvPr/>
        </p:nvSpPr>
        <p:spPr>
          <a:xfrm>
            <a:off x="534259" y="1428586"/>
            <a:ext cx="10819056" cy="2400627"/>
          </a:xfrm>
          <a:prstGeom prst="rect">
            <a:avLst/>
          </a:prstGeom>
          <a:noFill/>
          <a:ln>
            <a:noFill/>
          </a:ln>
        </p:spPr>
        <p:txBody>
          <a:bodyPr spcFirstLastPara="1" wrap="square" lIns="91425" tIns="91425" rIns="91425" bIns="91425" anchor="t" anchorCtr="0">
            <a:spAutoFit/>
          </a:bodyPr>
          <a:lstStyle/>
          <a:p>
            <a:pPr algn="just">
              <a:buFont typeface="Arial" pitchFamily="34" charset="0"/>
              <a:buChar char="•"/>
            </a:pPr>
            <a:r>
              <a:rPr lang="en-US" sz="2400" dirty="0">
                <a:latin typeface="Proxima Nova" charset="0"/>
              </a:rPr>
              <a:t>  Long training time (especially for large models like EfficientNet-B3)</a:t>
            </a:r>
          </a:p>
          <a:p>
            <a:pPr algn="just">
              <a:buFont typeface="Arial" pitchFamily="34" charset="0"/>
              <a:buChar char="•"/>
            </a:pPr>
            <a:r>
              <a:rPr lang="en-US" sz="2400" dirty="0">
                <a:latin typeface="Proxima Nova" charset="0"/>
              </a:rPr>
              <a:t>  Handling </a:t>
            </a:r>
            <a:r>
              <a:rPr lang="en-US" sz="2400" dirty="0" err="1">
                <a:latin typeface="Proxima Nova" charset="0"/>
              </a:rPr>
              <a:t>overfitting</a:t>
            </a:r>
            <a:r>
              <a:rPr lang="en-US" sz="2400" dirty="0">
                <a:latin typeface="Proxima Nova" charset="0"/>
              </a:rPr>
              <a:t> with limited data</a:t>
            </a:r>
          </a:p>
          <a:p>
            <a:pPr algn="just">
              <a:buFont typeface="Arial" pitchFamily="34" charset="0"/>
              <a:buChar char="•"/>
            </a:pPr>
            <a:r>
              <a:rPr lang="en-US" sz="2400" dirty="0">
                <a:latin typeface="Proxima Nova" charset="0"/>
              </a:rPr>
              <a:t>  Memory bottlenecks during preprocessing</a:t>
            </a:r>
          </a:p>
          <a:p>
            <a:pPr algn="just">
              <a:buFont typeface="Arial" pitchFamily="34" charset="0"/>
              <a:buChar char="•"/>
            </a:pPr>
            <a:r>
              <a:rPr lang="en-US" sz="2400" dirty="0">
                <a:latin typeface="Proxima Nova" charset="0"/>
              </a:rPr>
              <a:t>  Managing imbalanced edge cases in real/fake split</a:t>
            </a:r>
          </a:p>
          <a:p>
            <a:pPr algn="just">
              <a:buFont typeface="Arial" pitchFamily="34" charset="0"/>
              <a:buChar char="•"/>
            </a:pPr>
            <a:r>
              <a:rPr lang="en-US" sz="2400" dirty="0">
                <a:latin typeface="Proxima Nova" charset="0"/>
              </a:rPr>
              <a:t>  Converting intermediate results (logs, plots) into readable formats for analysis</a:t>
            </a:r>
          </a:p>
          <a:p>
            <a:pPr algn="just">
              <a:buFont typeface="Arial" pitchFamily="34" charset="0"/>
              <a:buChar char="•"/>
            </a:pPr>
            <a:endParaRPr lang="en-US" sz="2400" b="1" dirty="0">
              <a:solidFill>
                <a:schemeClr val="tx1"/>
              </a:solidFill>
              <a:latin typeface="Proxima Nova" charset="0"/>
            </a:endParaRPr>
          </a:p>
        </p:txBody>
      </p:sp>
    </p:spTree>
    <p:extLst>
      <p:ext uri="{BB962C8B-B14F-4D97-AF65-F5344CB8AC3E}">
        <p14:creationId xmlns:p14="http://schemas.microsoft.com/office/powerpoint/2010/main" val="2169630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a:extLst>
            <a:ext uri="{FF2B5EF4-FFF2-40B4-BE49-F238E27FC236}">
              <a16:creationId xmlns:a16="http://schemas.microsoft.com/office/drawing/2014/main" id="{C8E6A4D5-1ECE-B4CD-D9B7-2AB8977B5C39}"/>
            </a:ext>
          </a:extLst>
        </p:cNvPr>
        <p:cNvGrpSpPr/>
        <p:nvPr/>
      </p:nvGrpSpPr>
      <p:grpSpPr>
        <a:xfrm>
          <a:off x="0" y="0"/>
          <a:ext cx="0" cy="0"/>
          <a:chOff x="0" y="0"/>
          <a:chExt cx="0" cy="0"/>
        </a:xfrm>
      </p:grpSpPr>
      <p:sp>
        <p:nvSpPr>
          <p:cNvPr id="105" name="Google Shape;105;p4">
            <a:extLst>
              <a:ext uri="{FF2B5EF4-FFF2-40B4-BE49-F238E27FC236}">
                <a16:creationId xmlns:a16="http://schemas.microsoft.com/office/drawing/2014/main" id="{2072A8F7-73BB-58C9-70DC-6AD0DDF2DC2B}"/>
              </a:ext>
            </a:extLst>
          </p:cNvPr>
          <p:cNvSpPr txBox="1">
            <a:spLocks noGrp="1"/>
          </p:cNvSpPr>
          <p:nvPr>
            <p:ph type="title"/>
          </p:nvPr>
        </p:nvSpPr>
        <p:spPr>
          <a:xfrm>
            <a:off x="534259" y="309562"/>
            <a:ext cx="8609741"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Future Work</a:t>
            </a:r>
            <a:endParaRPr sz="2400" b="1" dirty="0">
              <a:latin typeface="Proxima Nova"/>
              <a:ea typeface="Proxima Nova"/>
              <a:cs typeface="Proxima Nova"/>
              <a:sym typeface="Proxima Nova"/>
            </a:endParaRPr>
          </a:p>
        </p:txBody>
      </p:sp>
      <p:sp>
        <p:nvSpPr>
          <p:cNvPr id="7" name="Google Shape;106;p4">
            <a:extLst>
              <a:ext uri="{FF2B5EF4-FFF2-40B4-BE49-F238E27FC236}">
                <a16:creationId xmlns:a16="http://schemas.microsoft.com/office/drawing/2014/main" id="{EB487C22-72C7-3CF0-BDE4-2D88B09148D8}"/>
              </a:ext>
            </a:extLst>
          </p:cNvPr>
          <p:cNvSpPr txBox="1"/>
          <p:nvPr/>
        </p:nvSpPr>
        <p:spPr>
          <a:xfrm>
            <a:off x="534259" y="1073547"/>
            <a:ext cx="10819056" cy="4616618"/>
          </a:xfrm>
          <a:prstGeom prst="rect">
            <a:avLst/>
          </a:prstGeom>
          <a:noFill/>
          <a:ln>
            <a:noFill/>
          </a:ln>
        </p:spPr>
        <p:txBody>
          <a:bodyPr spcFirstLastPara="1" wrap="square" lIns="91425" tIns="91425" rIns="91425" bIns="91425" anchor="t" anchorCtr="0">
            <a:spAutoFit/>
          </a:bodyPr>
          <a:lstStyle/>
          <a:p>
            <a:pPr marL="342900" marR="0" indent="-342900" algn="just">
              <a:buFont typeface="Arial" panose="020B0604020202020204" pitchFamily="34" charset="0"/>
              <a:buChar char="•"/>
            </a:pPr>
            <a:r>
              <a:rPr lang="en-US" sz="2400" b="1" dirty="0">
                <a:effectLst/>
                <a:latin typeface="Proxima Nova" panose="020B0604020202020204" charset="0"/>
                <a:ea typeface="Times New Roman" panose="02020603050405020304" pitchFamily="18" charset="0"/>
              </a:rPr>
              <a:t>Integration with video processing capabilities</a:t>
            </a:r>
            <a:r>
              <a:rPr lang="en-US" sz="2400" dirty="0">
                <a:effectLst/>
                <a:latin typeface="Proxima Nova" panose="020B0604020202020204" charset="0"/>
                <a:ea typeface="Times New Roman" panose="02020603050405020304" pitchFamily="18" charset="0"/>
              </a:rPr>
              <a:t> to detect deepfakes in continuous frames rather than standalone images.						</a:t>
            </a:r>
            <a:endParaRPr lang="en-US" sz="2400" dirty="0">
              <a:effectLst/>
              <a:latin typeface="Proxima Nova" panose="020B0604020202020204" charset="0"/>
              <a:ea typeface="SimSun" panose="02010600030101010101" pitchFamily="2" charset="-122"/>
            </a:endParaRPr>
          </a:p>
          <a:p>
            <a:pPr marL="342900" marR="0" indent="-342900" algn="just">
              <a:buFont typeface="Arial" panose="020B0604020202020204" pitchFamily="34" charset="0"/>
              <a:buChar char="•"/>
            </a:pPr>
            <a:r>
              <a:rPr lang="en-US" sz="2400" b="1" dirty="0">
                <a:effectLst/>
                <a:latin typeface="Proxima Nova" panose="020B0604020202020204" charset="0"/>
                <a:ea typeface="Times New Roman" panose="02020603050405020304" pitchFamily="18" charset="0"/>
              </a:rPr>
              <a:t>Optimization for real-time detection</a:t>
            </a:r>
            <a:r>
              <a:rPr lang="en-US" sz="2400" dirty="0">
                <a:effectLst/>
                <a:latin typeface="Proxima Nova" panose="020B0604020202020204" charset="0"/>
                <a:ea typeface="Times New Roman" panose="02020603050405020304" pitchFamily="18" charset="0"/>
              </a:rPr>
              <a:t>, making it viable for live-streaming applications and social media monitoring.						</a:t>
            </a:r>
            <a:endParaRPr lang="en-US" sz="2400" dirty="0">
              <a:effectLst/>
              <a:latin typeface="Proxima Nova" panose="020B0604020202020204" charset="0"/>
              <a:ea typeface="SimSun" panose="02010600030101010101" pitchFamily="2" charset="-122"/>
            </a:endParaRPr>
          </a:p>
          <a:p>
            <a:pPr marL="342900" marR="0" indent="-342900" algn="just">
              <a:buFont typeface="Arial" panose="020B0604020202020204" pitchFamily="34" charset="0"/>
              <a:buChar char="•"/>
            </a:pPr>
            <a:r>
              <a:rPr lang="en-US" sz="2400" b="1" dirty="0">
                <a:effectLst/>
                <a:latin typeface="Proxima Nova" panose="020B0604020202020204" charset="0"/>
                <a:ea typeface="Times New Roman" panose="02020603050405020304" pitchFamily="18" charset="0"/>
              </a:rPr>
              <a:t>Expansion to handle more sophisticated deepfake techniques</a:t>
            </a:r>
            <a:r>
              <a:rPr lang="en-US" sz="2400" dirty="0">
                <a:effectLst/>
                <a:latin typeface="Proxima Nova" panose="020B0604020202020204" charset="0"/>
                <a:ea typeface="Times New Roman" panose="02020603050405020304" pitchFamily="18" charset="0"/>
              </a:rPr>
              <a:t>, including AI-generated lip-sync and audio-visual manipulations.				</a:t>
            </a:r>
            <a:endParaRPr lang="en-US" sz="2400" dirty="0">
              <a:effectLst/>
              <a:latin typeface="Proxima Nova" panose="020B0604020202020204" charset="0"/>
              <a:ea typeface="SimSun" panose="02010600030101010101" pitchFamily="2" charset="-122"/>
            </a:endParaRPr>
          </a:p>
          <a:p>
            <a:pPr marL="342900" marR="0" indent="-342900" algn="just">
              <a:buFont typeface="Arial" panose="020B0604020202020204" pitchFamily="34" charset="0"/>
              <a:buChar char="•"/>
            </a:pPr>
            <a:r>
              <a:rPr lang="en-US" sz="2400" b="1" dirty="0">
                <a:effectLst/>
                <a:latin typeface="Proxima Nova" panose="020B0604020202020204" charset="0"/>
                <a:ea typeface="Times New Roman" panose="02020603050405020304" pitchFamily="18" charset="0"/>
              </a:rPr>
              <a:t>Development of a user-friendly API</a:t>
            </a:r>
            <a:r>
              <a:rPr lang="en-US" sz="2400" dirty="0">
                <a:effectLst/>
                <a:latin typeface="Proxima Nova" panose="020B0604020202020204" charset="0"/>
                <a:ea typeface="Times New Roman" panose="02020603050405020304" pitchFamily="18" charset="0"/>
              </a:rPr>
              <a:t> that allows seamless implementation in forensic tools, media authentication, and cybersecurity applications.</a:t>
            </a:r>
            <a:endParaRPr lang="en-US" sz="2400" dirty="0">
              <a:effectLst/>
              <a:latin typeface="Proxima Nova" panose="020B0604020202020204" charset="0"/>
              <a:ea typeface="SimSun" panose="02010600030101010101" pitchFamily="2" charset="-122"/>
            </a:endParaRPr>
          </a:p>
          <a:p>
            <a:pPr algn="just"/>
            <a:endParaRPr lang="en-US" sz="2400" b="1" dirty="0">
              <a:solidFill>
                <a:schemeClr val="tx1"/>
              </a:solidFill>
              <a:latin typeface="Proxima Nova" charset="0"/>
            </a:endParaRPr>
          </a:p>
        </p:txBody>
      </p:sp>
    </p:spTree>
    <p:extLst>
      <p:ext uri="{BB962C8B-B14F-4D97-AF65-F5344CB8AC3E}">
        <p14:creationId xmlns:p14="http://schemas.microsoft.com/office/powerpoint/2010/main" val="2169630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a:extLst>
            <a:ext uri="{FF2B5EF4-FFF2-40B4-BE49-F238E27FC236}">
              <a16:creationId xmlns:a16="http://schemas.microsoft.com/office/drawing/2014/main" id="{C8E6A4D5-1ECE-B4CD-D9B7-2AB8977B5C39}"/>
            </a:ext>
          </a:extLst>
        </p:cNvPr>
        <p:cNvGrpSpPr/>
        <p:nvPr/>
      </p:nvGrpSpPr>
      <p:grpSpPr>
        <a:xfrm>
          <a:off x="0" y="0"/>
          <a:ext cx="0" cy="0"/>
          <a:chOff x="0" y="0"/>
          <a:chExt cx="0" cy="0"/>
        </a:xfrm>
      </p:grpSpPr>
      <p:sp>
        <p:nvSpPr>
          <p:cNvPr id="105" name="Google Shape;105;p4">
            <a:extLst>
              <a:ext uri="{FF2B5EF4-FFF2-40B4-BE49-F238E27FC236}">
                <a16:creationId xmlns:a16="http://schemas.microsoft.com/office/drawing/2014/main" id="{2072A8F7-73BB-58C9-70DC-6AD0DDF2DC2B}"/>
              </a:ext>
            </a:extLst>
          </p:cNvPr>
          <p:cNvSpPr txBox="1">
            <a:spLocks noGrp="1"/>
          </p:cNvSpPr>
          <p:nvPr>
            <p:ph type="title"/>
          </p:nvPr>
        </p:nvSpPr>
        <p:spPr>
          <a:xfrm>
            <a:off x="534259" y="309562"/>
            <a:ext cx="8609741"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sym typeface="Proxima Nova"/>
              </a:rPr>
              <a:t>Conclusion</a:t>
            </a:r>
            <a:endParaRPr sz="2400" b="1" dirty="0">
              <a:latin typeface="Proxima Nova"/>
              <a:ea typeface="Proxima Nova"/>
              <a:cs typeface="Proxima Nova"/>
              <a:sym typeface="Proxima Nova"/>
            </a:endParaRPr>
          </a:p>
        </p:txBody>
      </p:sp>
      <p:sp>
        <p:nvSpPr>
          <p:cNvPr id="7" name="Google Shape;106;p4">
            <a:extLst>
              <a:ext uri="{FF2B5EF4-FFF2-40B4-BE49-F238E27FC236}">
                <a16:creationId xmlns:a16="http://schemas.microsoft.com/office/drawing/2014/main" id="{EB487C22-72C7-3CF0-BDE4-2D88B09148D8}"/>
              </a:ext>
            </a:extLst>
          </p:cNvPr>
          <p:cNvSpPr txBox="1"/>
          <p:nvPr/>
        </p:nvSpPr>
        <p:spPr>
          <a:xfrm>
            <a:off x="686472" y="1010276"/>
            <a:ext cx="10819056" cy="5847724"/>
          </a:xfrm>
          <a:prstGeom prst="rect">
            <a:avLst/>
          </a:prstGeom>
          <a:noFill/>
          <a:ln>
            <a:noFill/>
          </a:ln>
        </p:spPr>
        <p:txBody>
          <a:bodyPr spcFirstLastPara="1" wrap="square" lIns="91425" tIns="91425" rIns="91425" bIns="91425" anchor="t" anchorCtr="0">
            <a:spAutoFit/>
          </a:bodyPr>
          <a:lstStyle/>
          <a:p>
            <a:pPr marL="0" marR="0" algn="just"/>
            <a:r>
              <a:rPr lang="en-US" sz="2300" dirty="0">
                <a:effectLst/>
                <a:latin typeface="Proxima Nova" panose="020B0604020202020204" charset="0"/>
                <a:ea typeface="Times New Roman" panose="02020603050405020304" pitchFamily="18" charset="0"/>
              </a:rPr>
              <a:t>This study compared five pre-trained CNN architectures—EfficientNet-B3, DenseNet121, </a:t>
            </a:r>
            <a:r>
              <a:rPr lang="en-US" sz="2300" dirty="0" err="1">
                <a:effectLst/>
                <a:latin typeface="Proxima Nova" panose="020B0604020202020204" charset="0"/>
                <a:ea typeface="Times New Roman" panose="02020603050405020304" pitchFamily="18" charset="0"/>
              </a:rPr>
              <a:t>XceptionNet</a:t>
            </a:r>
            <a:r>
              <a:rPr lang="en-US" sz="2300" dirty="0">
                <a:effectLst/>
                <a:latin typeface="Proxima Nova" panose="020B0604020202020204" charset="0"/>
                <a:ea typeface="Times New Roman" panose="02020603050405020304" pitchFamily="18" charset="0"/>
              </a:rPr>
              <a:t>, ResNet50, and </a:t>
            </a:r>
            <a:r>
              <a:rPr lang="en-US" sz="2300" dirty="0" err="1">
                <a:effectLst/>
                <a:latin typeface="Proxima Nova" panose="020B0604020202020204" charset="0"/>
                <a:ea typeface="Times New Roman" panose="02020603050405020304" pitchFamily="18" charset="0"/>
              </a:rPr>
              <a:t>MobileNet</a:t>
            </a:r>
            <a:r>
              <a:rPr lang="en-US" sz="2300" dirty="0">
                <a:effectLst/>
                <a:latin typeface="Proxima Nova" panose="020B0604020202020204" charset="0"/>
                <a:ea typeface="Times New Roman" panose="02020603050405020304" pitchFamily="18" charset="0"/>
              </a:rPr>
              <a:t>—on a large-scale high-quality deepfake dataset, evaluated across accuracy, precision, recall, loss, and model </a:t>
            </a:r>
            <a:r>
              <a:rPr lang="en-US" sz="2300" i="1" dirty="0">
                <a:effectLst/>
                <a:latin typeface="Proxima Nova" panose="020B0604020202020204" charset="0"/>
                <a:ea typeface="Times New Roman" panose="02020603050405020304" pitchFamily="18" charset="0"/>
              </a:rPr>
              <a:t>size. Among the models, EfficientNet-B3 achieved the best</a:t>
            </a:r>
            <a:r>
              <a:rPr lang="en-US" sz="2300" dirty="0">
                <a:effectLst/>
                <a:latin typeface="Proxima Nova" panose="020B0604020202020204" charset="0"/>
                <a:ea typeface="Times New Roman" panose="02020603050405020304" pitchFamily="18" charset="0"/>
              </a:rPr>
              <a:t> performance at epoch 17 with 99.95% accuracy and only 15 misclassifications, closely followed by DenseNet121 at epoch 16 with 99.94% accuracy and 18 misclassifications, both showing near-perfect precision and recall with almost zero training loss. </a:t>
            </a:r>
            <a:r>
              <a:rPr lang="en-US" sz="2300" dirty="0" err="1">
                <a:effectLst/>
                <a:latin typeface="Proxima Nova" panose="020B0604020202020204" charset="0"/>
                <a:ea typeface="Times New Roman" panose="02020603050405020304" pitchFamily="18" charset="0"/>
              </a:rPr>
              <a:t>XceptionNet</a:t>
            </a:r>
            <a:r>
              <a:rPr lang="en-US" sz="2300" dirty="0">
                <a:effectLst/>
                <a:latin typeface="Proxima Nova" panose="020B0604020202020204" charset="0"/>
                <a:ea typeface="Times New Roman" panose="02020603050405020304" pitchFamily="18" charset="0"/>
              </a:rPr>
              <a:t> reached its peak at epoch 11 with 99.85% accuracy and 44 misclassifications, while ResNet50 achieved 99.78% at epoch 16, though it required the largest storage size (269 MB). </a:t>
            </a:r>
            <a:r>
              <a:rPr lang="en-US" sz="2300" dirty="0" err="1">
                <a:effectLst/>
                <a:latin typeface="Proxima Nova" panose="020B0604020202020204" charset="0"/>
                <a:ea typeface="Times New Roman" panose="02020603050405020304" pitchFamily="18" charset="0"/>
              </a:rPr>
              <a:t>MobileNet</a:t>
            </a:r>
            <a:r>
              <a:rPr lang="en-US" sz="2300" dirty="0">
                <a:effectLst/>
                <a:latin typeface="Proxima Nova" panose="020B0604020202020204" charset="0"/>
                <a:ea typeface="Times New Roman" panose="02020603050405020304" pitchFamily="18" charset="0"/>
              </a:rPr>
              <a:t>, the lightest model at 25.8 MB, performed best at epoch 10 with 99.63% accuracy but showed higher misclassifications (110), reflecting the trade-off between compactness and accuracy. Overall, the analysis shows that all CNNs performed strongly on high-quality deepfake detection, with EfficientNet-B3 and DenseNet121 offering the best balance of performance and efficiency at their optimal epochs, while </a:t>
            </a:r>
            <a:r>
              <a:rPr lang="en-US" sz="2300" dirty="0" err="1">
                <a:effectLst/>
                <a:latin typeface="Proxima Nova" panose="020B0604020202020204" charset="0"/>
                <a:ea typeface="Times New Roman" panose="02020603050405020304" pitchFamily="18" charset="0"/>
              </a:rPr>
              <a:t>MobileNet</a:t>
            </a:r>
            <a:r>
              <a:rPr lang="en-US" sz="2300" dirty="0">
                <a:effectLst/>
                <a:latin typeface="Proxima Nova" panose="020B0604020202020204" charset="0"/>
                <a:ea typeface="Times New Roman" panose="02020603050405020304" pitchFamily="18" charset="0"/>
              </a:rPr>
              <a:t> serves as a practical choice for resource-constrained environments.</a:t>
            </a:r>
            <a:endParaRPr lang="en-US" sz="2300" dirty="0">
              <a:effectLst/>
              <a:latin typeface="Proxima Nova" panose="020B0604020202020204" charset="0"/>
              <a:ea typeface="SimSun" panose="02010600030101010101" pitchFamily="2" charset="-122"/>
            </a:endParaRPr>
          </a:p>
        </p:txBody>
      </p:sp>
    </p:spTree>
    <p:extLst>
      <p:ext uri="{BB962C8B-B14F-4D97-AF65-F5344CB8AC3E}">
        <p14:creationId xmlns:p14="http://schemas.microsoft.com/office/powerpoint/2010/main" val="2169630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2320909" cy="382156"/>
          </a:xfrm>
          <a:prstGeom prst="rect">
            <a:avLst/>
          </a:prstGeom>
          <a:noFill/>
          <a:ln>
            <a:noFill/>
          </a:ln>
        </p:spPr>
        <p:txBody>
          <a:bodyPr spcFirstLastPara="1" wrap="square" lIns="0" tIns="12700" rIns="0" bIns="0" anchor="ctr" anchorCtr="0">
            <a:spAutoFit/>
          </a:bodyPr>
          <a:lstStyle/>
          <a:p>
            <a:pPr marL="12700" lvl="0" indent="0" algn="l" rtl="0">
              <a:lnSpc>
                <a:spcPct val="100000"/>
              </a:lnSpc>
              <a:spcBef>
                <a:spcPts val="0"/>
              </a:spcBef>
              <a:spcAft>
                <a:spcPts val="0"/>
              </a:spcAft>
              <a:buClr>
                <a:srgbClr val="04A2B9"/>
              </a:buClr>
              <a:buSzPts val="2400"/>
              <a:buFont typeface="Proxima Nova"/>
              <a:buNone/>
            </a:pPr>
            <a:r>
              <a:rPr lang="en-US" sz="2400" b="1" dirty="0">
                <a:solidFill>
                  <a:srgbClr val="04A2B9"/>
                </a:solidFill>
                <a:latin typeface="Proxima Nova"/>
                <a:ea typeface="Proxima Nova"/>
                <a:cs typeface="Proxima Nova"/>
                <a:sym typeface="Proxima Nova"/>
              </a:rPr>
              <a:t>References</a:t>
            </a:r>
            <a:endParaRPr sz="2400" b="1" dirty="0">
              <a:latin typeface="Proxima Nova"/>
              <a:ea typeface="Proxima Nova"/>
              <a:cs typeface="Proxima Nova"/>
              <a:sym typeface="Proxima Nova"/>
            </a:endParaRPr>
          </a:p>
        </p:txBody>
      </p:sp>
      <p:sp>
        <p:nvSpPr>
          <p:cNvPr id="106" name="Google Shape;106;p4"/>
          <p:cNvSpPr txBox="1"/>
          <p:nvPr/>
        </p:nvSpPr>
        <p:spPr>
          <a:xfrm>
            <a:off x="646113" y="1124744"/>
            <a:ext cx="3000375" cy="553968"/>
          </a:xfrm>
          <a:prstGeom prst="rect">
            <a:avLst/>
          </a:prstGeom>
          <a:noFill/>
          <a:ln>
            <a:noFill/>
          </a:ln>
        </p:spPr>
        <p:txBody>
          <a:bodyPr spcFirstLastPara="1" wrap="square" lIns="91425" tIns="91425" rIns="91425" bIns="91425" anchor="t" anchorCtr="0">
            <a:spAutoFit/>
          </a:bodyPr>
          <a:lstStyle/>
          <a:p>
            <a:pPr marL="285750" marR="0" lvl="0" indent="-285750" algn="l" rtl="0">
              <a:spcBef>
                <a:spcPts val="0"/>
              </a:spcBef>
              <a:spcAft>
                <a:spcPts val="0"/>
              </a:spcAft>
              <a:buClr>
                <a:srgbClr val="000000"/>
              </a:buClr>
              <a:buSzPts val="1700"/>
              <a:buFont typeface="Arial" pitchFamily="34" charset="0"/>
              <a:buChar char="•"/>
            </a:pPr>
            <a:endParaRPr sz="2400" dirty="0">
              <a:solidFill>
                <a:srgbClr val="FF0000"/>
              </a:solidFill>
            </a:endParaRPr>
          </a:p>
        </p:txBody>
      </p:sp>
      <p:sp>
        <p:nvSpPr>
          <p:cNvPr id="5" name="Google Shape;106;p4">
            <a:extLst>
              <a:ext uri="{FF2B5EF4-FFF2-40B4-BE49-F238E27FC236}">
                <a16:creationId xmlns:a16="http://schemas.microsoft.com/office/drawing/2014/main" id="{EB487C22-72C7-3CF0-BDE4-2D88B09148D8}"/>
              </a:ext>
            </a:extLst>
          </p:cNvPr>
          <p:cNvSpPr txBox="1"/>
          <p:nvPr/>
        </p:nvSpPr>
        <p:spPr>
          <a:xfrm>
            <a:off x="534259" y="1004721"/>
            <a:ext cx="10819056" cy="6093946"/>
          </a:xfrm>
          <a:prstGeom prst="rect">
            <a:avLst/>
          </a:prstGeom>
          <a:noFill/>
          <a:ln>
            <a:noFill/>
          </a:ln>
        </p:spPr>
        <p:txBody>
          <a:bodyPr spcFirstLastPara="1" wrap="square" lIns="91425" tIns="91425" rIns="91425" bIns="91425" anchor="t" anchorCtr="0">
            <a:spAutoFit/>
          </a:bodyPr>
          <a:lstStyle/>
          <a:p>
            <a:r>
              <a:rPr lang="en-US" sz="1600" dirty="0">
                <a:latin typeface="Proxima Nova" charset="0"/>
              </a:rPr>
              <a:t>[1] A. </a:t>
            </a:r>
            <a:r>
              <a:rPr lang="en-US" sz="1600" dirty="0" err="1">
                <a:latin typeface="Proxima Nova" charset="0"/>
              </a:rPr>
              <a:t>Rössler</a:t>
            </a:r>
            <a:r>
              <a:rPr lang="en-US" sz="1600" dirty="0">
                <a:latin typeface="Proxima Nova" charset="0"/>
              </a:rPr>
              <a:t> et al., “</a:t>
            </a:r>
            <a:r>
              <a:rPr lang="en-US" sz="1600" dirty="0" err="1">
                <a:latin typeface="Proxima Nova" charset="0"/>
              </a:rPr>
              <a:t>FaceForensics</a:t>
            </a:r>
            <a:r>
              <a:rPr lang="en-US" sz="1600" dirty="0">
                <a:latin typeface="Proxima Nova" charset="0"/>
              </a:rPr>
              <a:t>++: Learning to detect manipulated facial images,” in Proc. IEEE Int. Conf. </a:t>
            </a:r>
            <a:r>
              <a:rPr lang="en-US" sz="1600" dirty="0" err="1">
                <a:latin typeface="Proxima Nova" charset="0"/>
              </a:rPr>
              <a:t>Comput</a:t>
            </a:r>
            <a:r>
              <a:rPr lang="en-US" sz="1600" dirty="0">
                <a:latin typeface="Proxima Nova" charset="0"/>
              </a:rPr>
              <a:t>. Vis. (ICCV), 2019.</a:t>
            </a:r>
            <a:br>
              <a:rPr lang="en-US" sz="1600" dirty="0">
                <a:latin typeface="Proxima Nova" charset="0"/>
              </a:rPr>
            </a:br>
            <a:r>
              <a:rPr lang="en-US" sz="1600" dirty="0">
                <a:latin typeface="Proxima Nova" charset="0"/>
              </a:rPr>
              <a:t>[2] Y. Li et al., “Celeb-DF: A large-scale challenging dataset for </a:t>
            </a:r>
            <a:r>
              <a:rPr lang="en-US" sz="1600" dirty="0" err="1">
                <a:latin typeface="Proxima Nova" charset="0"/>
              </a:rPr>
              <a:t>DeepFake</a:t>
            </a:r>
            <a:r>
              <a:rPr lang="en-US" sz="1600" dirty="0">
                <a:latin typeface="Proxima Nova" charset="0"/>
              </a:rPr>
              <a:t> forensics,” in Proc. IEEE Conf. </a:t>
            </a:r>
            <a:r>
              <a:rPr lang="en-US" sz="1600" dirty="0" err="1">
                <a:latin typeface="Proxima Nova" charset="0"/>
              </a:rPr>
              <a:t>Comput</a:t>
            </a:r>
            <a:r>
              <a:rPr lang="en-US" sz="1600" dirty="0">
                <a:latin typeface="Proxima Nova" charset="0"/>
              </a:rPr>
              <a:t>. Vis. Pattern </a:t>
            </a:r>
            <a:r>
              <a:rPr lang="en-US" sz="1600" dirty="0" err="1">
                <a:latin typeface="Proxima Nova" charset="0"/>
              </a:rPr>
              <a:t>Recognit</a:t>
            </a:r>
            <a:r>
              <a:rPr lang="en-US" sz="1600" dirty="0">
                <a:latin typeface="Proxima Nova" charset="0"/>
              </a:rPr>
              <a:t>. (CVPR), 2020.</a:t>
            </a:r>
            <a:br>
              <a:rPr lang="en-US" sz="1600" dirty="0">
                <a:latin typeface="Proxima Nova" charset="0"/>
              </a:rPr>
            </a:br>
            <a:r>
              <a:rPr lang="en-US" sz="1600" dirty="0">
                <a:latin typeface="Proxima Nova" charset="0"/>
              </a:rPr>
              <a:t>[3] B. </a:t>
            </a:r>
            <a:r>
              <a:rPr lang="en-US" sz="1600" dirty="0" err="1">
                <a:latin typeface="Proxima Nova" charset="0"/>
              </a:rPr>
              <a:t>Dolhansky</a:t>
            </a:r>
            <a:r>
              <a:rPr lang="en-US" sz="1600" dirty="0">
                <a:latin typeface="Proxima Nova" charset="0"/>
              </a:rPr>
              <a:t> et al., “The Deepfake Detection Challenge (DFDC) dataset,” </a:t>
            </a:r>
            <a:r>
              <a:rPr lang="en-US" sz="1600" dirty="0" err="1">
                <a:latin typeface="Proxima Nova" charset="0"/>
              </a:rPr>
              <a:t>arXiv</a:t>
            </a:r>
            <a:r>
              <a:rPr lang="en-US" sz="1600" dirty="0">
                <a:latin typeface="Proxima Nova" charset="0"/>
              </a:rPr>
              <a:t> preprint arXiv:2006.07397, 2020.</a:t>
            </a:r>
            <a:br>
              <a:rPr lang="en-US" sz="1600" dirty="0">
                <a:latin typeface="Proxima Nova" charset="0"/>
              </a:rPr>
            </a:br>
            <a:r>
              <a:rPr lang="en-US" sz="1600" dirty="0">
                <a:latin typeface="Proxima Nova" charset="0"/>
              </a:rPr>
              <a:t>[4] R. </a:t>
            </a:r>
            <a:r>
              <a:rPr lang="en-US" sz="1600" dirty="0" err="1">
                <a:latin typeface="Proxima Nova" charset="0"/>
              </a:rPr>
              <a:t>Ferrer</a:t>
            </a:r>
            <a:r>
              <a:rPr lang="en-US" sz="1600" dirty="0">
                <a:latin typeface="Proxima Nova" charset="0"/>
              </a:rPr>
              <a:t> et al., “Unmasking </a:t>
            </a:r>
            <a:r>
              <a:rPr lang="en-US" sz="1600" dirty="0" err="1">
                <a:latin typeface="Proxima Nova" charset="0"/>
              </a:rPr>
              <a:t>DeepFakes</a:t>
            </a:r>
            <a:r>
              <a:rPr lang="en-US" sz="1600" dirty="0">
                <a:latin typeface="Proxima Nova" charset="0"/>
              </a:rPr>
              <a:t> with Simple Features,” in Proc. Int. Conf. Mach. Learn. (ICML), 2019.</a:t>
            </a:r>
            <a:br>
              <a:rPr lang="en-US" sz="1600" dirty="0">
                <a:latin typeface="Proxima Nova" charset="0"/>
              </a:rPr>
            </a:br>
            <a:r>
              <a:rPr lang="en-US" sz="1600" dirty="0">
                <a:latin typeface="Proxima Nova" charset="0"/>
              </a:rPr>
              <a:t>[5] C. </a:t>
            </a:r>
            <a:r>
              <a:rPr lang="en-US" sz="1600" dirty="0" err="1">
                <a:latin typeface="Proxima Nova" charset="0"/>
              </a:rPr>
              <a:t>Peng</a:t>
            </a:r>
            <a:r>
              <a:rPr lang="en-US" sz="1600" dirty="0">
                <a:latin typeface="Proxima Nova" charset="0"/>
              </a:rPr>
              <a:t> et al., “Deep Fidelity: Perceptual forgery fidelity assessment for </a:t>
            </a:r>
            <a:r>
              <a:rPr lang="en-US" sz="1600" dirty="0" err="1">
                <a:latin typeface="Proxima Nova" charset="0"/>
              </a:rPr>
              <a:t>deepfake</a:t>
            </a:r>
            <a:r>
              <a:rPr lang="en-US" sz="1600" dirty="0">
                <a:latin typeface="Proxima Nova" charset="0"/>
              </a:rPr>
              <a:t> detection,” in Proc. CVPR, 2023.</a:t>
            </a:r>
          </a:p>
          <a:p>
            <a:r>
              <a:rPr lang="en-US" sz="1600" dirty="0">
                <a:latin typeface="Proxima Nova" charset="0"/>
              </a:rPr>
              <a:t>[6] B. Dang, A. Chen, and Y. Liu, “</a:t>
            </a:r>
            <a:r>
              <a:rPr lang="en-US" sz="1600" dirty="0" err="1">
                <a:latin typeface="Proxima Nova" charset="0"/>
              </a:rPr>
              <a:t>WildDeepfake</a:t>
            </a:r>
            <a:r>
              <a:rPr lang="en-US" sz="1600" dirty="0">
                <a:latin typeface="Proxima Nova" charset="0"/>
              </a:rPr>
              <a:t>: A Challenging Real-World Dataset for Deepfake Detection,” in Proceedings of the 28th ACM International Conference on Multimedia, 2020, pp. 2382–2390. [Online]. Available: </a:t>
            </a:r>
            <a:r>
              <a:rPr lang="en-US" sz="1600" dirty="0">
                <a:latin typeface="Proxima Nova" charset="0"/>
                <a:hlinkClick r:id="rId4"/>
              </a:rPr>
              <a:t>https://dl.acm.org/doi/10.1145/3394171.3413604</a:t>
            </a:r>
            <a:endParaRPr lang="en-US" sz="1600" dirty="0">
              <a:latin typeface="Proxima Nova" charset="0"/>
            </a:endParaRPr>
          </a:p>
          <a:p>
            <a:r>
              <a:rPr lang="en-US" sz="1600" dirty="0">
                <a:latin typeface="Proxima Nova" charset="0"/>
              </a:rPr>
              <a:t>[7] T. Jiang, H. Liu, and Y. Cao, “Learning Self-Consistency for Deepfake Detection,” IEEE Transactions on Multimedia, vol. 24, pp. 2325–2335, 2022. [Online]. Available: </a:t>
            </a:r>
            <a:r>
              <a:rPr lang="en-US" sz="1600" dirty="0">
                <a:latin typeface="Proxima Nova" charset="0"/>
                <a:hlinkClick r:id="rId5"/>
              </a:rPr>
              <a:t>https://ieeexplore.ieee.org/document/9527954</a:t>
            </a:r>
            <a:endParaRPr lang="en-US" sz="1600" dirty="0">
              <a:latin typeface="Proxima Nova" charset="0"/>
            </a:endParaRPr>
          </a:p>
          <a:p>
            <a:r>
              <a:rPr lang="en-US" sz="1600" dirty="0">
                <a:latin typeface="Proxima Nova" charset="0"/>
              </a:rPr>
              <a:t>[8] K. Yamashita, H. Murakami, and A. Maeno, “Detecting Deepfakes with Self-Blended Images,” in 2022 IEEE/CVF Conference on Computer Vision and Pattern Recognition (CVPR), 2022, pp. 1839–1848. [Online]. Available: </a:t>
            </a:r>
            <a:r>
              <a:rPr lang="en-US" sz="1600" dirty="0">
                <a:latin typeface="Proxima Nova" charset="0"/>
                <a:hlinkClick r:id="rId6"/>
              </a:rPr>
              <a:t>https://openaccess.thecvf.com/content/CVPR2022/html/Yamashita_Detecting_Deepfakes_With_Self-Blended_Images_CVPR_2022_paper.html</a:t>
            </a:r>
            <a:endParaRPr lang="en-US" sz="1600" dirty="0">
              <a:latin typeface="Proxima Nova" charset="0"/>
            </a:endParaRPr>
          </a:p>
          <a:p>
            <a:r>
              <a:rPr lang="en-US" sz="1600" dirty="0">
                <a:latin typeface="Proxima Nova" charset="0"/>
              </a:rPr>
              <a:t>[9] S. Huang, W. Wang, and Y. Zhang, “Explaining Deepfake Detection by Analyzing Image Matching,” in Proceedings of the IEEE/CVF International Conference on Computer Vision (ICCV), 2021, pp. 1237–1246. [Online]. </a:t>
            </a:r>
            <a:r>
              <a:rPr lang="en-US" sz="1600" dirty="0" err="1">
                <a:latin typeface="Proxima Nova" charset="0"/>
              </a:rPr>
              <a:t>Available:</a:t>
            </a:r>
            <a:r>
              <a:rPr lang="en-US" sz="1600" dirty="0" err="1">
                <a:latin typeface="Proxima Nova" charset="0"/>
                <a:hlinkClick r:id="rId7"/>
              </a:rPr>
              <a:t>https</a:t>
            </a:r>
            <a:r>
              <a:rPr lang="en-US" sz="1600" dirty="0">
                <a:latin typeface="Proxima Nova" charset="0"/>
                <a:hlinkClick r:id="rId7"/>
              </a:rPr>
              <a:t>://openaccess.thecvf.com/content/ICCV2021/html/Huang_Explaining_Deepfake_Detection_by_Analyzing_Image_Matching_ICCV_2021_paper.html</a:t>
            </a:r>
            <a:endParaRPr lang="en-US" sz="1600" dirty="0">
              <a:latin typeface="Proxima Nova" charset="0"/>
            </a:endParaRPr>
          </a:p>
          <a:p>
            <a:r>
              <a:rPr lang="en-US" sz="1600" dirty="0">
                <a:latin typeface="Proxima Nova" charset="0"/>
              </a:rPr>
              <a:t>[10] T. Zhang, R. Hu, and X. Li, “Masked Conditional Diffusion Model for Enhancing Deepfake Detection,” </a:t>
            </a:r>
            <a:r>
              <a:rPr lang="en-US" sz="1600" dirty="0" err="1">
                <a:latin typeface="Proxima Nova" charset="0"/>
              </a:rPr>
              <a:t>arXiv</a:t>
            </a:r>
            <a:r>
              <a:rPr lang="en-US" sz="1600" dirty="0">
                <a:latin typeface="Proxima Nova" charset="0"/>
              </a:rPr>
              <a:t> preprint arXiv:2402.12345, 2024. [Online]. Available: </a:t>
            </a:r>
            <a:r>
              <a:rPr lang="en-US" sz="1600" dirty="0">
                <a:latin typeface="Proxima Nova" charset="0"/>
                <a:hlinkClick r:id="rId8"/>
              </a:rPr>
              <a:t>https://arxiv.org/abs/2402.12345</a:t>
            </a:r>
            <a:endParaRPr lang="en-US" sz="1600" dirty="0">
              <a:latin typeface="Proxima Nova" charset="0"/>
            </a:endParaRPr>
          </a:p>
          <a:p>
            <a:r>
              <a:rPr lang="en-US" sz="1600" dirty="0">
                <a:latin typeface="Proxima Nova" charset="0"/>
                <a:hlinkClick r:id="rId9"/>
              </a:rPr>
              <a:t>https://www.irjet.net/archives/V11/i3/IRJET-V11I3118.pdf</a:t>
            </a:r>
            <a:endParaRPr lang="en-US" sz="1600" dirty="0">
              <a:latin typeface="Proxima Nova" charset="0"/>
            </a:endParaRPr>
          </a:p>
          <a:p>
            <a:endParaRPr lang="en-US" sz="1600" b="1" dirty="0">
              <a:solidFill>
                <a:schemeClr val="tx1"/>
              </a:solidFill>
              <a:latin typeface="Proxima Nova" charset="0"/>
            </a:endParaRPr>
          </a:p>
        </p:txBody>
      </p:sp>
    </p:spTree>
    <p:extLst>
      <p:ext uri="{BB962C8B-B14F-4D97-AF65-F5344CB8AC3E}">
        <p14:creationId xmlns:p14="http://schemas.microsoft.com/office/powerpoint/2010/main" val="33872580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6" name="Google Shape;106;p4"/>
          <p:cNvSpPr txBox="1"/>
          <p:nvPr/>
        </p:nvSpPr>
        <p:spPr>
          <a:xfrm>
            <a:off x="3899126" y="2691578"/>
            <a:ext cx="3909559" cy="1661963"/>
          </a:xfrm>
          <a:prstGeom prst="rect">
            <a:avLst/>
          </a:prstGeom>
          <a:noFill/>
          <a:ln>
            <a:noFill/>
          </a:ln>
        </p:spPr>
        <p:txBody>
          <a:bodyPr spcFirstLastPara="1" wrap="square" lIns="91425" tIns="91425" rIns="91425" bIns="91425" anchor="t" anchorCtr="0">
            <a:spAutoFit/>
          </a:bodyPr>
          <a:lstStyle/>
          <a:p>
            <a:pPr lvl="0" algn="ctr">
              <a:buSzPts val="1700"/>
            </a:pPr>
            <a:r>
              <a:rPr lang="en-US" sz="4800" b="1" dirty="0">
                <a:solidFill>
                  <a:schemeClr val="tx1"/>
                </a:solidFill>
              </a:rPr>
              <a:t>Any Question?</a:t>
            </a:r>
            <a:endParaRPr sz="4800" b="1" dirty="0">
              <a:solidFill>
                <a:schemeClr val="tx1"/>
              </a:solidFill>
            </a:endParaRPr>
          </a:p>
        </p:txBody>
      </p:sp>
    </p:spTree>
    <p:extLst>
      <p:ext uri="{BB962C8B-B14F-4D97-AF65-F5344CB8AC3E}">
        <p14:creationId xmlns:p14="http://schemas.microsoft.com/office/powerpoint/2010/main" val="642098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3"/>
          <p:cNvSpPr txBox="1">
            <a:spLocks noGrp="1"/>
          </p:cNvSpPr>
          <p:nvPr>
            <p:ph type="title"/>
          </p:nvPr>
        </p:nvSpPr>
        <p:spPr>
          <a:xfrm>
            <a:off x="534259" y="309562"/>
            <a:ext cx="2320909" cy="382156"/>
          </a:xfrm>
          <a:prstGeom prst="rect">
            <a:avLst/>
          </a:prstGeom>
          <a:noFill/>
          <a:ln>
            <a:noFill/>
          </a:ln>
        </p:spPr>
        <p:txBody>
          <a:bodyPr spcFirstLastPara="1" wrap="square" lIns="0" tIns="12700" rIns="0" bIns="0" anchor="ctr" anchorCtr="0">
            <a:spAutoFit/>
          </a:bodyPr>
          <a:lstStyle/>
          <a:p>
            <a:pPr marL="12700" lvl="0" indent="0" algn="l" rtl="0">
              <a:lnSpc>
                <a:spcPct val="100000"/>
              </a:lnSpc>
              <a:spcBef>
                <a:spcPts val="0"/>
              </a:spcBef>
              <a:spcAft>
                <a:spcPts val="0"/>
              </a:spcAft>
              <a:buClr>
                <a:srgbClr val="04A2B9"/>
              </a:buClr>
              <a:buSzPts val="2400"/>
              <a:buFont typeface="Proxima Nova"/>
              <a:buNone/>
            </a:pPr>
            <a:r>
              <a:rPr lang="en-US" sz="2400" b="1" dirty="0">
                <a:solidFill>
                  <a:srgbClr val="04A2B9"/>
                </a:solidFill>
                <a:latin typeface="Proxima Nova"/>
                <a:ea typeface="Proxima Nova"/>
                <a:cs typeface="Proxima Nova"/>
                <a:sym typeface="Proxima Nova"/>
              </a:rPr>
              <a:t>Outline</a:t>
            </a:r>
            <a:endParaRPr sz="2400" b="1" dirty="0">
              <a:latin typeface="Proxima Nova"/>
              <a:ea typeface="Proxima Nova"/>
              <a:cs typeface="Proxima Nova"/>
              <a:sym typeface="Proxima Nova"/>
            </a:endParaRPr>
          </a:p>
        </p:txBody>
      </p:sp>
      <p:sp>
        <p:nvSpPr>
          <p:cNvPr id="100" name="Google Shape;100;p3"/>
          <p:cNvSpPr txBox="1"/>
          <p:nvPr/>
        </p:nvSpPr>
        <p:spPr>
          <a:xfrm>
            <a:off x="783764" y="1168421"/>
            <a:ext cx="8591100" cy="5355282"/>
          </a:xfrm>
          <a:prstGeom prst="rect">
            <a:avLst/>
          </a:prstGeom>
          <a:noFill/>
          <a:ln>
            <a:noFill/>
          </a:ln>
        </p:spPr>
        <p:txBody>
          <a:bodyPr spcFirstLastPara="1" wrap="square" lIns="91425" tIns="91425" rIns="91425" bIns="91425" anchor="t" anchorCtr="0">
            <a:spAutoFit/>
          </a:bodyPr>
          <a:lstStyle/>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Abstract</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Introduction</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Problem Statement</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Literature Review</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System Requirements </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Dataset  Overview</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Preprocessing Pipeline</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Methodology</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Models Overview </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Observation</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Challenges</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Conclusion</a:t>
            </a:r>
          </a:p>
          <a:p>
            <a:pPr marL="285750" marR="0" lvl="0" indent="-285750" algn="l" rtl="0">
              <a:spcBef>
                <a:spcPts val="0"/>
              </a:spcBef>
              <a:spcAft>
                <a:spcPts val="0"/>
              </a:spcAft>
              <a:buFont typeface="Arial" panose="020B0604020202020204" pitchFamily="34" charset="0"/>
              <a:buChar char="•"/>
            </a:pPr>
            <a:r>
              <a:rPr lang="en-US" sz="2400" dirty="0">
                <a:latin typeface="Proxima Nova" panose="020B0604020202020204" charset="0"/>
              </a:rPr>
              <a:t>References</a:t>
            </a:r>
          </a:p>
          <a:p>
            <a:pPr marR="0" lvl="0" algn="l" rtl="0">
              <a:spcBef>
                <a:spcPts val="0"/>
              </a:spcBef>
              <a:spcAft>
                <a:spcPts val="0"/>
              </a:spcAft>
            </a:pPr>
            <a:endParaRPr lang="en-US" sz="2400" dirty="0">
              <a:latin typeface="Proxima Nova" panose="020B0604020202020204"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232090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Abstract </a:t>
            </a:r>
            <a:endParaRPr sz="2400" b="1">
              <a:latin typeface="Proxima Nova"/>
              <a:ea typeface="Proxima Nova"/>
              <a:cs typeface="Proxima Nova"/>
              <a:sym typeface="Proxima Nova"/>
            </a:endParaRPr>
          </a:p>
        </p:txBody>
      </p:sp>
      <p:sp>
        <p:nvSpPr>
          <p:cNvPr id="106" name="Google Shape;106;p4"/>
          <p:cNvSpPr txBox="1"/>
          <p:nvPr/>
        </p:nvSpPr>
        <p:spPr>
          <a:xfrm>
            <a:off x="534259" y="1006757"/>
            <a:ext cx="10819056" cy="6093946"/>
          </a:xfrm>
          <a:prstGeom prst="rect">
            <a:avLst/>
          </a:prstGeom>
          <a:noFill/>
          <a:ln>
            <a:noFill/>
          </a:ln>
        </p:spPr>
        <p:txBody>
          <a:bodyPr spcFirstLastPara="1" wrap="square" lIns="91425" tIns="91425" rIns="91425" bIns="91425" anchor="t" anchorCtr="0">
            <a:spAutoFit/>
          </a:bodyPr>
          <a:lstStyle/>
          <a:p>
            <a:pPr marL="285750" indent="-285750" algn="just">
              <a:buSzPts val="1700"/>
            </a:pPr>
            <a:r>
              <a:rPr lang="en-US" sz="2400" b="0" i="0" dirty="0">
                <a:solidFill>
                  <a:srgbClr val="172B4D"/>
                </a:solidFill>
                <a:effectLst/>
                <a:latin typeface="Open Sans" panose="020F0502020204030204" pitchFamily="34" charset="0"/>
              </a:rPr>
              <a:t> 	</a:t>
            </a:r>
            <a:r>
              <a:rPr lang="en-US" sz="2400" dirty="0">
                <a:effectLst/>
                <a:latin typeface="Proxima Nova" panose="020B0604020202020204" charset="0"/>
                <a:ea typeface="Times New Roman" panose="02020603050405020304" pitchFamily="18" charset="0"/>
              </a:rPr>
              <a:t>This study compares five Convolutional Neural Network (CNN) architectures </a:t>
            </a:r>
            <a:r>
              <a:rPr lang="en-US" sz="2400" b="1" dirty="0" err="1">
                <a:effectLst/>
                <a:latin typeface="Proxima Nova" panose="020B0604020202020204" charset="0"/>
                <a:ea typeface="Times New Roman" panose="02020603050405020304" pitchFamily="18" charset="0"/>
              </a:rPr>
              <a:t>ResNet</a:t>
            </a:r>
            <a:r>
              <a:rPr lang="en-US" sz="2400" b="1" dirty="0">
                <a:effectLst/>
                <a:latin typeface="Proxima Nova" panose="020B0604020202020204" charset="0"/>
                <a:ea typeface="Times New Roman" panose="02020603050405020304" pitchFamily="18" charset="0"/>
              </a:rPr>
              <a:t>, </a:t>
            </a:r>
            <a:r>
              <a:rPr lang="en-US" sz="2400" b="1" dirty="0" err="1">
                <a:effectLst/>
                <a:latin typeface="Proxima Nova" panose="020B0604020202020204" charset="0"/>
                <a:ea typeface="Times New Roman" panose="02020603050405020304" pitchFamily="18" charset="0"/>
              </a:rPr>
              <a:t>EfficientNet</a:t>
            </a:r>
            <a:r>
              <a:rPr lang="en-US" sz="2400" b="1" dirty="0">
                <a:effectLst/>
                <a:latin typeface="Proxima Nova" panose="020B0604020202020204" charset="0"/>
                <a:ea typeface="Times New Roman" panose="02020603050405020304" pitchFamily="18" charset="0"/>
              </a:rPr>
              <a:t>, </a:t>
            </a:r>
            <a:r>
              <a:rPr lang="en-US" sz="2400" b="1" dirty="0" err="1">
                <a:effectLst/>
                <a:latin typeface="Proxima Nova" panose="020B0604020202020204" charset="0"/>
                <a:ea typeface="Times New Roman" panose="02020603050405020304" pitchFamily="18" charset="0"/>
              </a:rPr>
              <a:t>MobileNet</a:t>
            </a:r>
            <a:r>
              <a:rPr lang="en-US" sz="2400" b="1" dirty="0">
                <a:effectLst/>
                <a:latin typeface="Proxima Nova" panose="020B0604020202020204" charset="0"/>
                <a:ea typeface="Times New Roman" panose="02020603050405020304" pitchFamily="18" charset="0"/>
              </a:rPr>
              <a:t>, </a:t>
            </a:r>
            <a:r>
              <a:rPr lang="en-US" sz="2400" b="1" dirty="0" err="1">
                <a:effectLst/>
                <a:latin typeface="Proxima Nova" panose="020B0604020202020204" charset="0"/>
                <a:ea typeface="Times New Roman" panose="02020603050405020304" pitchFamily="18" charset="0"/>
              </a:rPr>
              <a:t>Xception</a:t>
            </a:r>
            <a:r>
              <a:rPr lang="en-US" sz="2400" b="1" dirty="0">
                <a:effectLst/>
                <a:latin typeface="Proxima Nova" panose="020B0604020202020204" charset="0"/>
                <a:ea typeface="Times New Roman" panose="02020603050405020304" pitchFamily="18" charset="0"/>
              </a:rPr>
              <a:t>, and </a:t>
            </a:r>
            <a:r>
              <a:rPr lang="en-US" sz="2400" b="1" dirty="0" err="1">
                <a:effectLst/>
                <a:latin typeface="Proxima Nova" panose="020B0604020202020204" charset="0"/>
                <a:ea typeface="Times New Roman" panose="02020603050405020304" pitchFamily="18" charset="0"/>
              </a:rPr>
              <a:t>DenseNet</a:t>
            </a:r>
            <a:r>
              <a:rPr lang="en-US" sz="2400" dirty="0">
                <a:effectLst/>
                <a:latin typeface="Proxima Nova" panose="020B0604020202020204" charset="0"/>
                <a:ea typeface="Times New Roman" panose="02020603050405020304" pitchFamily="18" charset="0"/>
              </a:rPr>
              <a:t> for deepfake image classification. With the rise of generative methods like StyleGAN and </a:t>
            </a:r>
            <a:r>
              <a:rPr lang="en-US" sz="2400" dirty="0" err="1">
                <a:effectLst/>
                <a:latin typeface="Proxima Nova" panose="020B0604020202020204" charset="0"/>
                <a:ea typeface="Times New Roman" panose="02020603050405020304" pitchFamily="18" charset="0"/>
              </a:rPr>
              <a:t>FaceSwap</a:t>
            </a:r>
            <a:r>
              <a:rPr lang="en-US" sz="2400" dirty="0">
                <a:effectLst/>
                <a:latin typeface="Proxima Nova" panose="020B0604020202020204" charset="0"/>
                <a:ea typeface="Times New Roman" panose="02020603050405020304" pitchFamily="18" charset="0"/>
              </a:rPr>
              <a:t>, detecting forged visual media is crucial for digital integrity. A dataset of 512×512 images was compiled from </a:t>
            </a:r>
            <a:r>
              <a:rPr lang="en-US" sz="2400" dirty="0" err="1">
                <a:effectLst/>
                <a:latin typeface="Proxima Nova" panose="020B0604020202020204" charset="0"/>
                <a:ea typeface="Times New Roman" panose="02020603050405020304" pitchFamily="18" charset="0"/>
              </a:rPr>
              <a:t>FaceForensics</a:t>
            </a:r>
            <a:r>
              <a:rPr lang="en-US" sz="2400" dirty="0">
                <a:effectLst/>
                <a:latin typeface="Proxima Nova" panose="020B0604020202020204" charset="0"/>
                <a:ea typeface="Times New Roman" panose="02020603050405020304" pitchFamily="18" charset="0"/>
              </a:rPr>
              <a:t>++ and other public repositories, covering diverse manipulation techniques. All models were trained under identical conditions with binary cross-entropy loss, Adam optimizer, and uniform preprocessing (CLAHE, normalization, bicubic resizing). Performance was evaluated using accuracy, precision, recall, F1-score, and inference time. Results highlight trade-offs between detection accuracy and computational efficiency, offering insights for selecting CNNs in real-time deepfake detection tasks such as social media monitoring and forensic analysis. Keywords Deepfake Detection, Convolutional Neural Networks, CNN, Computer Vision, Image Classification, Deep Learning, Pretrained Models.</a:t>
            </a:r>
          </a:p>
          <a:p>
            <a:pPr marL="285750" lvl="0" indent="-285750" algn="just">
              <a:buSzPts val="1700"/>
            </a:pPr>
            <a:endParaRPr sz="2400" dirty="0">
              <a:latin typeface="Proxima Nova"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Introduction  - What is Deepfake ?  </a:t>
            </a:r>
            <a:endParaRPr sz="2400" b="1" dirty="0">
              <a:latin typeface="Proxima Nova"/>
              <a:ea typeface="Proxima Nova"/>
              <a:cs typeface="Proxima Nova"/>
              <a:sym typeface="Proxima Nova"/>
            </a:endParaRPr>
          </a:p>
        </p:txBody>
      </p:sp>
      <p:sp>
        <p:nvSpPr>
          <p:cNvPr id="106" name="Google Shape;106;p4"/>
          <p:cNvSpPr txBox="1"/>
          <p:nvPr/>
        </p:nvSpPr>
        <p:spPr>
          <a:xfrm>
            <a:off x="660181" y="3460652"/>
            <a:ext cx="5177911" cy="2400627"/>
          </a:xfrm>
          <a:prstGeom prst="rect">
            <a:avLst/>
          </a:prstGeom>
          <a:noFill/>
          <a:ln>
            <a:noFill/>
          </a:ln>
        </p:spPr>
        <p:txBody>
          <a:bodyPr spcFirstLastPara="1" wrap="square" lIns="91425" tIns="91425" rIns="91425" bIns="91425" anchor="t" anchorCtr="0">
            <a:spAutoFit/>
          </a:bodyPr>
          <a:lstStyle/>
          <a:p>
            <a:pPr lvl="2" algn="just"/>
            <a:r>
              <a:rPr lang="en-US" sz="2400" dirty="0" err="1">
                <a:latin typeface="Proxima Nova" charset="0"/>
              </a:rPr>
              <a:t>Deepfakes</a:t>
            </a:r>
            <a:r>
              <a:rPr lang="en-US" sz="2400" dirty="0">
                <a:latin typeface="Proxima Nova" charset="0"/>
              </a:rPr>
              <a:t> are fake videos or images that look real. They are created by teaching a computer to copy the face, voice, or movements of a real person and apply them to someone else.</a:t>
            </a:r>
            <a:endParaRPr sz="2400">
              <a:latin typeface="Proxima Nova" charset="0"/>
            </a:endParaRPr>
          </a:p>
        </p:txBody>
      </p:sp>
      <p:sp>
        <p:nvSpPr>
          <p:cNvPr id="4" name="Google Shape;106;p4"/>
          <p:cNvSpPr txBox="1"/>
          <p:nvPr/>
        </p:nvSpPr>
        <p:spPr>
          <a:xfrm>
            <a:off x="643769" y="1164604"/>
            <a:ext cx="10819056" cy="2031295"/>
          </a:xfrm>
          <a:prstGeom prst="rect">
            <a:avLst/>
          </a:prstGeom>
          <a:noFill/>
          <a:ln>
            <a:noFill/>
          </a:ln>
        </p:spPr>
        <p:txBody>
          <a:bodyPr spcFirstLastPara="1" wrap="square" lIns="91425" tIns="91425" rIns="91425" bIns="91425" anchor="t" anchorCtr="0">
            <a:spAutoFit/>
          </a:bodyPr>
          <a:lstStyle/>
          <a:p>
            <a:pPr algn="just"/>
            <a:r>
              <a:rPr lang="en-US" sz="2400" dirty="0" err="1">
                <a:latin typeface="Proxima Nova" charset="0"/>
              </a:rPr>
              <a:t>Deepfake</a:t>
            </a:r>
            <a:r>
              <a:rPr lang="en-US" sz="2400" dirty="0">
                <a:latin typeface="Proxima Nova" charset="0"/>
              </a:rPr>
              <a:t> is a combination of the words “deep learning” and “fake.” It refers to synthetic media like videos, images, or audio that are generated or manipulated using artificial intelligence (AI), especially a technique called GAN (Generative Adversarial Network).</a:t>
            </a:r>
          </a:p>
          <a:p>
            <a:pPr lvl="2" algn="just"/>
            <a:endParaRPr sz="2400" dirty="0">
              <a:latin typeface="Proxima Nova" charset="0"/>
            </a:endParaRPr>
          </a:p>
        </p:txBody>
      </p:sp>
      <p:sp>
        <p:nvSpPr>
          <p:cNvPr id="5" name="Google Shape;106;p4"/>
          <p:cNvSpPr txBox="1"/>
          <p:nvPr/>
        </p:nvSpPr>
        <p:spPr>
          <a:xfrm>
            <a:off x="657836" y="3008142"/>
            <a:ext cx="2676207" cy="553968"/>
          </a:xfrm>
          <a:prstGeom prst="rect">
            <a:avLst/>
          </a:prstGeom>
          <a:noFill/>
          <a:ln>
            <a:noFill/>
          </a:ln>
        </p:spPr>
        <p:txBody>
          <a:bodyPr spcFirstLastPara="1" wrap="square" lIns="91425" tIns="91425" rIns="91425" bIns="91425" anchor="t" anchorCtr="0">
            <a:spAutoFit/>
          </a:bodyPr>
          <a:lstStyle/>
          <a:p>
            <a:pPr lvl="2" algn="just"/>
            <a:r>
              <a:rPr lang="en-US" sz="2400" b="1" dirty="0">
                <a:latin typeface="Proxima Nova" charset="0"/>
              </a:rPr>
              <a:t>In Simple Term :</a:t>
            </a:r>
            <a:endParaRPr sz="2400" b="1">
              <a:latin typeface="Proxima Nova" charset="0"/>
            </a:endParaRPr>
          </a:p>
        </p:txBody>
      </p:sp>
      <p:pic>
        <p:nvPicPr>
          <p:cNvPr id="6" name="Picture 5" descr="derpfake.PNG"/>
          <p:cNvPicPr>
            <a:picLocks noChangeAspect="1"/>
          </p:cNvPicPr>
          <p:nvPr/>
        </p:nvPicPr>
        <p:blipFill>
          <a:blip r:embed="rId4"/>
          <a:stretch>
            <a:fillRect/>
          </a:stretch>
        </p:blipFill>
        <p:spPr>
          <a:xfrm>
            <a:off x="6538368" y="3149726"/>
            <a:ext cx="4629796" cy="275310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Why Deepfake Detection ? </a:t>
            </a:r>
            <a:endParaRPr sz="2400" b="1" dirty="0">
              <a:latin typeface="Proxima Nova"/>
              <a:ea typeface="Proxima Nova"/>
              <a:cs typeface="Proxima Nova"/>
              <a:sym typeface="Proxima Nova"/>
            </a:endParaRPr>
          </a:p>
        </p:txBody>
      </p:sp>
      <p:sp>
        <p:nvSpPr>
          <p:cNvPr id="6" name="Google Shape;106;p4"/>
          <p:cNvSpPr txBox="1"/>
          <p:nvPr/>
        </p:nvSpPr>
        <p:spPr>
          <a:xfrm>
            <a:off x="646113" y="1124744"/>
            <a:ext cx="10819056" cy="2031295"/>
          </a:xfrm>
          <a:prstGeom prst="rect">
            <a:avLst/>
          </a:prstGeom>
          <a:noFill/>
          <a:ln>
            <a:noFill/>
          </a:ln>
        </p:spPr>
        <p:txBody>
          <a:bodyPr spcFirstLastPara="1" wrap="square" lIns="91425" tIns="91425" rIns="91425" bIns="91425" anchor="t" anchorCtr="0">
            <a:spAutoFit/>
          </a:bodyPr>
          <a:lstStyle/>
          <a:p>
            <a:pPr lvl="2">
              <a:buFont typeface="Arial" pitchFamily="34" charset="0"/>
              <a:buChar char="•"/>
            </a:pPr>
            <a:r>
              <a:rPr lang="en-US" sz="2400" dirty="0">
                <a:latin typeface="Proxima Nova" charset="0"/>
              </a:rPr>
              <a:t>  Misinformation &amp; identity abuse</a:t>
            </a:r>
          </a:p>
          <a:p>
            <a:pPr>
              <a:buFont typeface="Arial" pitchFamily="34" charset="0"/>
              <a:buChar char="•"/>
            </a:pPr>
            <a:r>
              <a:rPr lang="en-US" sz="2400" dirty="0">
                <a:latin typeface="Proxima Nova" charset="0"/>
              </a:rPr>
              <a:t>  Fake news and cyber bullying</a:t>
            </a:r>
          </a:p>
          <a:p>
            <a:pPr>
              <a:buFont typeface="Arial" pitchFamily="34" charset="0"/>
              <a:buChar char="•"/>
            </a:pPr>
            <a:r>
              <a:rPr lang="en-US" sz="2400" dirty="0">
                <a:latin typeface="Proxima Nova" charset="0"/>
              </a:rPr>
              <a:t>  Real-world risks: political misinformation, fraud</a:t>
            </a:r>
          </a:p>
          <a:p>
            <a:pPr>
              <a:buFont typeface="Arial" pitchFamily="34" charset="0"/>
              <a:buChar char="•"/>
            </a:pPr>
            <a:r>
              <a:rPr lang="en-US" sz="2400" dirty="0">
                <a:latin typeface="Proxima Nova" charset="0"/>
              </a:rPr>
              <a:t>  Strong need for automatic detection systems</a:t>
            </a:r>
          </a:p>
          <a:p>
            <a:endParaRPr lang="en-US" sz="2400" dirty="0">
              <a:latin typeface="Proxima Nova" charset="0"/>
            </a:endParaRPr>
          </a:p>
        </p:txBody>
      </p:sp>
      <p:pic>
        <p:nvPicPr>
          <p:cNvPr id="8" name="Picture 7" descr="3.png"/>
          <p:cNvPicPr>
            <a:picLocks noChangeAspect="1"/>
          </p:cNvPicPr>
          <p:nvPr/>
        </p:nvPicPr>
        <p:blipFill>
          <a:blip r:embed="rId4"/>
          <a:stretch>
            <a:fillRect/>
          </a:stretch>
        </p:blipFill>
        <p:spPr>
          <a:xfrm>
            <a:off x="1641815" y="2968283"/>
            <a:ext cx="8754209" cy="293407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Problem Statement </a:t>
            </a:r>
            <a:endParaRPr sz="2400" b="1" dirty="0">
              <a:latin typeface="Proxima Nova"/>
              <a:ea typeface="Proxima Nova"/>
              <a:cs typeface="Proxima Nova"/>
              <a:sym typeface="Proxima Nova"/>
            </a:endParaRPr>
          </a:p>
        </p:txBody>
      </p:sp>
      <p:sp>
        <p:nvSpPr>
          <p:cNvPr id="106" name="Google Shape;106;p4"/>
          <p:cNvSpPr txBox="1"/>
          <p:nvPr/>
        </p:nvSpPr>
        <p:spPr>
          <a:xfrm>
            <a:off x="646113" y="1124744"/>
            <a:ext cx="10819056" cy="5355282"/>
          </a:xfrm>
          <a:prstGeom prst="rect">
            <a:avLst/>
          </a:prstGeom>
          <a:noFill/>
          <a:ln>
            <a:noFill/>
          </a:ln>
        </p:spPr>
        <p:txBody>
          <a:bodyPr spcFirstLastPara="1" wrap="square" lIns="91425" tIns="91425" rIns="91425" bIns="91425" anchor="t" anchorCtr="0">
            <a:spAutoFit/>
          </a:bodyPr>
          <a:lstStyle/>
          <a:p>
            <a:pPr marL="285750" lvl="0" indent="-285750" algn="just">
              <a:buSzPts val="1700"/>
            </a:pPr>
            <a:r>
              <a:rPr lang="en-US" sz="2400" b="1" dirty="0">
                <a:latin typeface="Proxima Nova" charset="0"/>
              </a:rPr>
              <a:t>Problem Statement :								</a:t>
            </a:r>
            <a:br>
              <a:rPr lang="en-US" sz="2400" dirty="0">
                <a:latin typeface="Proxima Nova" charset="0"/>
              </a:rPr>
            </a:br>
            <a:r>
              <a:rPr lang="en-US" sz="2400" dirty="0">
                <a:latin typeface="Proxima Nova" charset="0"/>
              </a:rPr>
              <a:t>Deepfakes generated by advanced GANs pose risks of fraud, disinformation, and reputational harm. Existing detection methods often overfit to specific datasets, lack generalization across forgery types, and demand high computation, limiting real-time use. Hence, a systematic comparison of CNN architectures is needed to identify models that balance accuracy, efficiency, and scalability for reliable deepfake detection in real-world scenarios.												</a:t>
            </a:r>
            <a:r>
              <a:rPr lang="en-US" sz="2400" dirty="0"/>
              <a:t> </a:t>
            </a:r>
            <a:r>
              <a:rPr lang="en-US" sz="2400" b="1" dirty="0">
                <a:latin typeface="Proxima Nova" charset="0"/>
              </a:rPr>
              <a:t>Goal :</a:t>
            </a:r>
            <a:br>
              <a:rPr lang="en-US" sz="2400" dirty="0">
                <a:latin typeface="Proxima Nova" charset="0"/>
              </a:rPr>
            </a:br>
            <a:r>
              <a:rPr lang="en-US" sz="2400" dirty="0">
                <a:latin typeface="Proxima Nova" charset="0"/>
              </a:rPr>
              <a:t>Build a robust, binary image classifier </a:t>
            </a:r>
          </a:p>
          <a:p>
            <a:pPr marL="285750" lvl="0" indent="-285750" algn="just">
              <a:buSzPts val="1700"/>
            </a:pPr>
            <a:r>
              <a:rPr lang="en-US" sz="2400" dirty="0">
                <a:latin typeface="Proxima Nova" charset="0"/>
              </a:rPr>
              <a:t>	trained on real vs. fake face images </a:t>
            </a:r>
          </a:p>
          <a:p>
            <a:pPr marL="285750" lvl="0" indent="-285750" algn="just">
              <a:buSzPts val="1700"/>
            </a:pPr>
            <a:r>
              <a:rPr lang="en-US" sz="2400" dirty="0">
                <a:latin typeface="Proxima Nova" charset="0"/>
              </a:rPr>
              <a:t>	using convolutional neural networks </a:t>
            </a:r>
          </a:p>
          <a:p>
            <a:pPr marL="285750" lvl="0" indent="-285750" algn="just">
              <a:buSzPts val="1700"/>
            </a:pPr>
            <a:r>
              <a:rPr lang="en-US" sz="2400" dirty="0">
                <a:latin typeface="Proxima Nova" charset="0"/>
              </a:rPr>
              <a:t>	(CNNs) to detect manipulated content</a:t>
            </a:r>
          </a:p>
          <a:p>
            <a:pPr marL="285750" lvl="0" indent="-285750" algn="just">
              <a:buSzPts val="1700"/>
            </a:pPr>
            <a:r>
              <a:rPr lang="en-US" sz="2400" dirty="0">
                <a:latin typeface="Proxima Nova" charset="0"/>
              </a:rPr>
              <a:t>	 accurately.</a:t>
            </a:r>
            <a:endParaRPr sz="2400" dirty="0">
              <a:latin typeface="Proxima Nova" charset="0"/>
            </a:endParaRPr>
          </a:p>
        </p:txBody>
      </p:sp>
      <p:pic>
        <p:nvPicPr>
          <p:cNvPr id="4" name="Picture 3" descr="2.PNG"/>
          <p:cNvPicPr>
            <a:picLocks noChangeAspect="1"/>
          </p:cNvPicPr>
          <p:nvPr/>
        </p:nvPicPr>
        <p:blipFill>
          <a:blip r:embed="rId4"/>
          <a:stretch>
            <a:fillRect/>
          </a:stretch>
        </p:blipFill>
        <p:spPr>
          <a:xfrm>
            <a:off x="6191951" y="3753440"/>
            <a:ext cx="5086742" cy="216838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Literature Review</a:t>
            </a:r>
            <a:endParaRPr sz="2400" b="1" dirty="0">
              <a:latin typeface="Proxima Nova"/>
              <a:ea typeface="Proxima Nova"/>
              <a:cs typeface="Proxima Nova"/>
              <a:sym typeface="Proxima Nova"/>
            </a:endParaRPr>
          </a:p>
        </p:txBody>
      </p:sp>
      <p:sp>
        <p:nvSpPr>
          <p:cNvPr id="106" name="Google Shape;106;p4"/>
          <p:cNvSpPr txBox="1"/>
          <p:nvPr/>
        </p:nvSpPr>
        <p:spPr>
          <a:xfrm>
            <a:off x="646113" y="1124744"/>
            <a:ext cx="10819056" cy="553968"/>
          </a:xfrm>
          <a:prstGeom prst="rect">
            <a:avLst/>
          </a:prstGeom>
          <a:noFill/>
          <a:ln>
            <a:noFill/>
          </a:ln>
        </p:spPr>
        <p:txBody>
          <a:bodyPr spcFirstLastPara="1" wrap="square" lIns="91425" tIns="91425" rIns="91425" bIns="91425" anchor="t" anchorCtr="0">
            <a:spAutoFit/>
          </a:bodyPr>
          <a:lstStyle/>
          <a:p>
            <a:pPr marL="285750" lvl="0" indent="-285750">
              <a:buSzPts val="1700"/>
            </a:pPr>
            <a:r>
              <a:rPr lang="en-US" sz="2400" dirty="0">
                <a:latin typeface="Proxima Nova" charset="0"/>
              </a:rPr>
              <a:t>	</a:t>
            </a:r>
            <a:endParaRPr sz="2400">
              <a:latin typeface="Proxima Nova" charset="0"/>
            </a:endParaRPr>
          </a:p>
        </p:txBody>
      </p:sp>
      <p:graphicFrame>
        <p:nvGraphicFramePr>
          <p:cNvPr id="2" name="Table 1">
            <a:extLst>
              <a:ext uri="{FF2B5EF4-FFF2-40B4-BE49-F238E27FC236}">
                <a16:creationId xmlns:a16="http://schemas.microsoft.com/office/drawing/2014/main" id="{610E761A-BBA7-3114-4870-625571D68F04}"/>
              </a:ext>
            </a:extLst>
          </p:cNvPr>
          <p:cNvGraphicFramePr>
            <a:graphicFrameLocks noGrp="1"/>
          </p:cNvGraphicFramePr>
          <p:nvPr>
            <p:extLst>
              <p:ext uri="{D42A27DB-BD31-4B8C-83A1-F6EECF244321}">
                <p14:modId xmlns:p14="http://schemas.microsoft.com/office/powerpoint/2010/main" val="1813706149"/>
              </p:ext>
            </p:extLst>
          </p:nvPr>
        </p:nvGraphicFramePr>
        <p:xfrm>
          <a:off x="167148" y="973394"/>
          <a:ext cx="11818376" cy="5831530"/>
        </p:xfrm>
        <a:graphic>
          <a:graphicData uri="http://schemas.openxmlformats.org/drawingml/2006/table">
            <a:tbl>
              <a:tblPr firstRow="1" firstCol="1" bandRow="1">
                <a:effectLst>
                  <a:outerShdw blurRad="50800" dist="38100" dir="5400000" algn="t" rotWithShape="0">
                    <a:prstClr val="black">
                      <a:alpha val="40000"/>
                    </a:prstClr>
                  </a:outerShdw>
                </a:effectLst>
                <a:tableStyleId>{5C22544A-7EE6-4342-B048-85BDC9FD1C3A}</a:tableStyleId>
              </a:tblPr>
              <a:tblGrid>
                <a:gridCol w="2360393">
                  <a:extLst>
                    <a:ext uri="{9D8B030D-6E8A-4147-A177-3AD203B41FA5}">
                      <a16:colId xmlns:a16="http://schemas.microsoft.com/office/drawing/2014/main" val="2016304050"/>
                    </a:ext>
                  </a:extLst>
                </a:gridCol>
                <a:gridCol w="2296923">
                  <a:extLst>
                    <a:ext uri="{9D8B030D-6E8A-4147-A177-3AD203B41FA5}">
                      <a16:colId xmlns:a16="http://schemas.microsoft.com/office/drawing/2014/main" val="4263012312"/>
                    </a:ext>
                  </a:extLst>
                </a:gridCol>
                <a:gridCol w="2345074">
                  <a:extLst>
                    <a:ext uri="{9D8B030D-6E8A-4147-A177-3AD203B41FA5}">
                      <a16:colId xmlns:a16="http://schemas.microsoft.com/office/drawing/2014/main" val="270944509"/>
                    </a:ext>
                  </a:extLst>
                </a:gridCol>
                <a:gridCol w="2350542">
                  <a:extLst>
                    <a:ext uri="{9D8B030D-6E8A-4147-A177-3AD203B41FA5}">
                      <a16:colId xmlns:a16="http://schemas.microsoft.com/office/drawing/2014/main" val="843148998"/>
                    </a:ext>
                  </a:extLst>
                </a:gridCol>
                <a:gridCol w="2465444">
                  <a:extLst>
                    <a:ext uri="{9D8B030D-6E8A-4147-A177-3AD203B41FA5}">
                      <a16:colId xmlns:a16="http://schemas.microsoft.com/office/drawing/2014/main" val="2479617148"/>
                    </a:ext>
                  </a:extLst>
                </a:gridCol>
              </a:tblGrid>
              <a:tr h="534880">
                <a:tc>
                  <a:txBody>
                    <a:bodyPr/>
                    <a:lstStyle/>
                    <a:p>
                      <a:pPr marL="0" marR="0" algn="ctr">
                        <a:lnSpc>
                          <a:spcPct val="107000"/>
                        </a:lnSpc>
                        <a:buNone/>
                      </a:pPr>
                      <a:r>
                        <a:rPr lang="en-US" sz="2000" dirty="0">
                          <a:effectLst/>
                          <a:latin typeface="Proxima Nova" panose="020B0604020202020204" charset="0"/>
                        </a:rPr>
                        <a:t>Study (Ref)</a:t>
                      </a:r>
                      <a:endParaRPr lang="en-US" sz="2000"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2000">
                          <a:effectLst/>
                          <a:latin typeface="Proxima Nova" panose="020B0604020202020204" charset="0"/>
                        </a:rPr>
                        <a:t>Year</a:t>
                      </a:r>
                      <a:endParaRPr lang="en-US" sz="200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2000" dirty="0">
                          <a:effectLst/>
                          <a:latin typeface="Proxima Nova" panose="020B0604020202020204" charset="0"/>
                        </a:rPr>
                        <a:t>Technique Used</a:t>
                      </a:r>
                      <a:endParaRPr lang="en-US" sz="2000"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2000">
                          <a:effectLst/>
                          <a:latin typeface="Proxima Nova" panose="020B0604020202020204" charset="0"/>
                        </a:rPr>
                        <a:t>Key Contribution</a:t>
                      </a:r>
                      <a:endParaRPr lang="en-US" sz="200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2000" dirty="0">
                          <a:effectLst/>
                          <a:latin typeface="Proxima Nova" panose="020B0604020202020204" charset="0"/>
                        </a:rPr>
                        <a:t>Limitation</a:t>
                      </a:r>
                      <a:endParaRPr lang="en-US" sz="2000"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extLst>
                  <a:ext uri="{0D108BD9-81ED-4DB2-BD59-A6C34878D82A}">
                    <a16:rowId xmlns:a16="http://schemas.microsoft.com/office/drawing/2014/main" val="3486516552"/>
                  </a:ext>
                </a:extLst>
              </a:tr>
              <a:tr h="477332">
                <a:tc>
                  <a:txBody>
                    <a:bodyPr/>
                    <a:lstStyle/>
                    <a:p>
                      <a:pPr marL="0" marR="0" algn="ctr">
                        <a:lnSpc>
                          <a:spcPct val="107000"/>
                        </a:lnSpc>
                        <a:buNone/>
                      </a:pPr>
                      <a:r>
                        <a:rPr lang="en-US" sz="1600" dirty="0" err="1">
                          <a:effectLst/>
                          <a:latin typeface="Proxima Nova" panose="020B0604020202020204" charset="0"/>
                        </a:rPr>
                        <a:t>FaceForensics</a:t>
                      </a:r>
                      <a:r>
                        <a:rPr lang="en-US" sz="1600" dirty="0">
                          <a:effectLst/>
                          <a:latin typeface="Proxima Nova" panose="020B0604020202020204" charset="0"/>
                        </a:rPr>
                        <a:t>++ [1]</a:t>
                      </a:r>
                      <a:endParaRPr lang="en-US" sz="1600"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1400" b="1">
                          <a:effectLst/>
                          <a:latin typeface="Proxima Nova" panose="020B0604020202020204" charset="0"/>
                        </a:rPr>
                        <a:t>2019</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CNN-based dataset</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Standard benchmark</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dirty="0">
                          <a:effectLst/>
                          <a:latin typeface="Proxima Nova" panose="020B0604020202020204" charset="0"/>
                        </a:rPr>
                        <a:t>Limited generalization</a:t>
                      </a:r>
                      <a:endParaRPr lang="en-US" sz="1400" b="1"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3025336"/>
                  </a:ext>
                </a:extLst>
              </a:tr>
              <a:tr h="504952">
                <a:tc>
                  <a:txBody>
                    <a:bodyPr/>
                    <a:lstStyle/>
                    <a:p>
                      <a:pPr marL="0" marR="0" algn="ctr">
                        <a:lnSpc>
                          <a:spcPct val="107000"/>
                        </a:lnSpc>
                        <a:buNone/>
                      </a:pPr>
                      <a:r>
                        <a:rPr lang="en-US" sz="1600" dirty="0">
                          <a:effectLst/>
                          <a:latin typeface="Proxima Nova" panose="020B0604020202020204" charset="0"/>
                        </a:rPr>
                        <a:t>Celeb-DF [2]</a:t>
                      </a:r>
                      <a:endParaRPr lang="en-US" sz="1600"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1400" b="1">
                          <a:effectLst/>
                          <a:latin typeface="Proxima Nova" panose="020B0604020202020204" charset="0"/>
                        </a:rPr>
                        <a:t>2020</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dirty="0">
                          <a:effectLst/>
                          <a:latin typeface="Proxima Nova" panose="020B0604020202020204" charset="0"/>
                        </a:rPr>
                        <a:t>High-quality video dataset</a:t>
                      </a:r>
                      <a:endParaRPr lang="en-US" sz="1400" b="1"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Challenges detection</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Low detection accuracy</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28401687"/>
                  </a:ext>
                </a:extLst>
              </a:tr>
              <a:tr h="621807">
                <a:tc>
                  <a:txBody>
                    <a:bodyPr/>
                    <a:lstStyle/>
                    <a:p>
                      <a:pPr marL="0" marR="0" algn="ctr">
                        <a:lnSpc>
                          <a:spcPct val="107000"/>
                        </a:lnSpc>
                        <a:buNone/>
                      </a:pPr>
                      <a:r>
                        <a:rPr lang="en-US" sz="1600">
                          <a:effectLst/>
                          <a:latin typeface="Proxima Nova" panose="020B0604020202020204" charset="0"/>
                        </a:rPr>
                        <a:t>DFDC [3]</a:t>
                      </a:r>
                      <a:endParaRPr lang="en-US" sz="160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1400" b="1">
                          <a:effectLst/>
                          <a:latin typeface="Proxima Nova" panose="020B0604020202020204" charset="0"/>
                        </a:rPr>
                        <a:t>2020</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Large-scale video dataset</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Broad participation</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Poor performance on unseen data</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2735771"/>
                  </a:ext>
                </a:extLst>
              </a:tr>
              <a:tr h="504952">
                <a:tc>
                  <a:txBody>
                    <a:bodyPr/>
                    <a:lstStyle/>
                    <a:p>
                      <a:pPr marL="0" marR="0" algn="ctr">
                        <a:lnSpc>
                          <a:spcPct val="107000"/>
                        </a:lnSpc>
                        <a:buNone/>
                      </a:pPr>
                      <a:r>
                        <a:rPr lang="en-US" sz="1600">
                          <a:effectLst/>
                          <a:latin typeface="Proxima Nova" panose="020B0604020202020204" charset="0"/>
                        </a:rPr>
                        <a:t>Unmasking DeepFakes [4]</a:t>
                      </a:r>
                      <a:endParaRPr lang="en-US" sz="160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1400" b="1">
                          <a:effectLst/>
                          <a:latin typeface="Proxima Nova" panose="020B0604020202020204" charset="0"/>
                        </a:rPr>
                        <a:t>2019</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Frequency-domain analysis</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Lightweight detection</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Vulnerable to high-quality fakes</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58920040"/>
                  </a:ext>
                </a:extLst>
              </a:tr>
              <a:tr h="504952">
                <a:tc>
                  <a:txBody>
                    <a:bodyPr/>
                    <a:lstStyle/>
                    <a:p>
                      <a:pPr marL="0" marR="0" algn="ctr">
                        <a:lnSpc>
                          <a:spcPct val="107000"/>
                        </a:lnSpc>
                        <a:buNone/>
                      </a:pPr>
                      <a:r>
                        <a:rPr lang="en-US" sz="1600">
                          <a:effectLst/>
                          <a:latin typeface="Proxima Nova" panose="020B0604020202020204" charset="0"/>
                        </a:rPr>
                        <a:t>Deep Fidelity [5]</a:t>
                      </a:r>
                      <a:endParaRPr lang="en-US" sz="160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1400" b="1">
                          <a:effectLst/>
                          <a:latin typeface="Proxima Nova" panose="020B0604020202020204" charset="0"/>
                        </a:rPr>
                        <a:t>2023</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Forgery fidelity scoring</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Quality-aware detection</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Early stage, untested broadly</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5606216"/>
                  </a:ext>
                </a:extLst>
              </a:tr>
              <a:tr h="504952">
                <a:tc>
                  <a:txBody>
                    <a:bodyPr/>
                    <a:lstStyle/>
                    <a:p>
                      <a:pPr marL="0" marR="0" algn="ctr">
                        <a:lnSpc>
                          <a:spcPct val="107000"/>
                        </a:lnSpc>
                        <a:buNone/>
                      </a:pPr>
                      <a:r>
                        <a:rPr lang="en-US" sz="1600">
                          <a:effectLst/>
                          <a:latin typeface="Proxima Nova" panose="020B0604020202020204" charset="0"/>
                        </a:rPr>
                        <a:t>WildDeepfake [6]</a:t>
                      </a:r>
                      <a:endParaRPr lang="en-US" sz="160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1400" b="1">
                          <a:effectLst/>
                          <a:latin typeface="Proxima Nova" panose="020B0604020202020204" charset="0"/>
                        </a:rPr>
                        <a:t>2020</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Real-world dataset + ADDNets</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Realistic detection</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Difficult training due to diversity</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46516054"/>
                  </a:ext>
                </a:extLst>
              </a:tr>
              <a:tr h="504952">
                <a:tc>
                  <a:txBody>
                    <a:bodyPr/>
                    <a:lstStyle/>
                    <a:p>
                      <a:pPr marL="0" marR="0" algn="ctr">
                        <a:lnSpc>
                          <a:spcPct val="107000"/>
                        </a:lnSpc>
                        <a:buNone/>
                      </a:pPr>
                      <a:r>
                        <a:rPr lang="en-US" sz="1600">
                          <a:effectLst/>
                          <a:latin typeface="Proxima Nova" panose="020B0604020202020204" charset="0"/>
                        </a:rPr>
                        <a:t>Self-Blended Images [7]</a:t>
                      </a:r>
                      <a:endParaRPr lang="en-US" sz="160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1400" b="1">
                          <a:effectLst/>
                          <a:latin typeface="Proxima Nova" panose="020B0604020202020204" charset="0"/>
                        </a:rPr>
                        <a:t>2022</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Synthetic artifact training</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dirty="0">
                          <a:effectLst/>
                          <a:latin typeface="Proxima Nova" panose="020B0604020202020204" charset="0"/>
                        </a:rPr>
                        <a:t>Generalization</a:t>
                      </a:r>
                      <a:endParaRPr lang="en-US" sz="1400" b="1"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Synthetic may not reflect real artifacts</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30135663"/>
                  </a:ext>
                </a:extLst>
              </a:tr>
              <a:tr h="622514">
                <a:tc>
                  <a:txBody>
                    <a:bodyPr/>
                    <a:lstStyle/>
                    <a:p>
                      <a:pPr marL="0" marR="0" algn="ctr">
                        <a:lnSpc>
                          <a:spcPct val="107000"/>
                        </a:lnSpc>
                        <a:buNone/>
                      </a:pPr>
                      <a:r>
                        <a:rPr lang="en-US" sz="1600">
                          <a:effectLst/>
                          <a:latin typeface="Proxima Nova" panose="020B0604020202020204" charset="0"/>
                        </a:rPr>
                        <a:t>FST-Matching [8]</a:t>
                      </a:r>
                      <a:endParaRPr lang="en-US" sz="160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1400" b="1">
                          <a:effectLst/>
                          <a:latin typeface="Proxima Nova" panose="020B0604020202020204" charset="0"/>
                        </a:rPr>
                        <a:t>2021</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Interpretable DNN</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dirty="0">
                          <a:effectLst/>
                          <a:latin typeface="Proxima Nova" panose="020B0604020202020204" charset="0"/>
                        </a:rPr>
                        <a:t>Localization of manipulations</a:t>
                      </a:r>
                      <a:endParaRPr lang="en-US" sz="1400" b="1"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Affected by compression/post-processing</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00459292"/>
                  </a:ext>
                </a:extLst>
              </a:tr>
              <a:tr h="504952">
                <a:tc>
                  <a:txBody>
                    <a:bodyPr/>
                    <a:lstStyle/>
                    <a:p>
                      <a:pPr marL="0" marR="0" algn="ctr">
                        <a:lnSpc>
                          <a:spcPct val="107000"/>
                        </a:lnSpc>
                        <a:buNone/>
                      </a:pPr>
                      <a:r>
                        <a:rPr lang="en-US" sz="1600">
                          <a:effectLst/>
                          <a:latin typeface="Proxima Nova" panose="020B0604020202020204" charset="0"/>
                        </a:rPr>
                        <a:t>Self-Consistency Learning [9]</a:t>
                      </a:r>
                      <a:endParaRPr lang="en-US" sz="160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1400" b="1">
                          <a:effectLst/>
                          <a:latin typeface="Proxima Nova" panose="020B0604020202020204" charset="0"/>
                        </a:rPr>
                        <a:t>2022</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PCL method</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Detects local inconsistencies</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dirty="0">
                          <a:effectLst/>
                          <a:latin typeface="Proxima Nova" panose="020B0604020202020204" charset="0"/>
                        </a:rPr>
                        <a:t>Less effective on subtle deepfakes</a:t>
                      </a:r>
                      <a:endParaRPr lang="en-US" sz="1400" b="1"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6443014"/>
                  </a:ext>
                </a:extLst>
              </a:tr>
              <a:tr h="195910">
                <a:tc>
                  <a:txBody>
                    <a:bodyPr/>
                    <a:lstStyle/>
                    <a:p>
                      <a:pPr marL="0" marR="0" algn="ctr">
                        <a:lnSpc>
                          <a:spcPct val="107000"/>
                        </a:lnSpc>
                        <a:buNone/>
                      </a:pPr>
                      <a:r>
                        <a:rPr lang="en-US" sz="1600" dirty="0">
                          <a:effectLst/>
                          <a:latin typeface="Proxima Nova" panose="020B0604020202020204" charset="0"/>
                        </a:rPr>
                        <a:t>MCDM [10]</a:t>
                      </a:r>
                      <a:endParaRPr lang="en-US" sz="1600"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4A2B9"/>
                    </a:solidFill>
                  </a:tcPr>
                </a:tc>
                <a:tc>
                  <a:txBody>
                    <a:bodyPr/>
                    <a:lstStyle/>
                    <a:p>
                      <a:pPr marL="0" marR="0" algn="ctr">
                        <a:lnSpc>
                          <a:spcPct val="107000"/>
                        </a:lnSpc>
                        <a:buNone/>
                      </a:pPr>
                      <a:r>
                        <a:rPr lang="en-US" sz="1400" b="1">
                          <a:effectLst/>
                          <a:latin typeface="Proxima Nova" panose="020B0604020202020204" charset="0"/>
                        </a:rPr>
                        <a:t>2024</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Diffusion-based augmentation</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a:effectLst/>
                          <a:latin typeface="Proxima Nova" panose="020B0604020202020204" charset="0"/>
                        </a:rPr>
                        <a:t>Robust feature learning</a:t>
                      </a:r>
                      <a:endParaRPr lang="en-US" sz="1400" b="1">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gn="ctr">
                        <a:lnSpc>
                          <a:spcPct val="107000"/>
                        </a:lnSpc>
                        <a:buNone/>
                      </a:pPr>
                      <a:r>
                        <a:rPr lang="en-US" sz="1400" b="1" dirty="0">
                          <a:effectLst/>
                          <a:latin typeface="Proxima Nova" panose="020B0604020202020204" charset="0"/>
                        </a:rPr>
                        <a:t>High compute, possible overfitting</a:t>
                      </a:r>
                      <a:endParaRPr lang="en-US" sz="1400" b="1" dirty="0">
                        <a:effectLst/>
                        <a:latin typeface="Proxima Nova" panose="020B0604020202020204" charset="0"/>
                        <a:ea typeface="Times New Roman" panose="02020603050405020304" pitchFamily="18" charset="0"/>
                        <a:cs typeface="Times New Roman" panose="02020603050405020304" pitchFamily="18" charset="0"/>
                      </a:endParaRPr>
                    </a:p>
                  </a:txBody>
                  <a:tcPr marL="24141" marR="24141" marT="11802" marB="11802"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85524062"/>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Google Shape;105;p4"/>
          <p:cNvSpPr txBox="1">
            <a:spLocks noGrp="1"/>
          </p:cNvSpPr>
          <p:nvPr>
            <p:ph type="title"/>
          </p:nvPr>
        </p:nvSpPr>
        <p:spPr>
          <a:xfrm>
            <a:off x="534259" y="309562"/>
            <a:ext cx="7399919" cy="382156"/>
          </a:xfrm>
          <a:prstGeom prst="rect">
            <a:avLst/>
          </a:prstGeom>
          <a:noFill/>
          <a:ln>
            <a:noFill/>
          </a:ln>
        </p:spPr>
        <p:txBody>
          <a:bodyPr spcFirstLastPara="1" wrap="square" lIns="0" tIns="12700" rIns="0" bIns="0" anchor="ctr" anchorCtr="0">
            <a:spAutoFit/>
          </a:bodyPr>
          <a:lstStyle/>
          <a:p>
            <a:pPr marL="12700" lvl="0">
              <a:lnSpc>
                <a:spcPct val="100000"/>
              </a:lnSpc>
              <a:buClr>
                <a:srgbClr val="04A2B9"/>
              </a:buClr>
              <a:buSzPts val="2400"/>
            </a:pPr>
            <a:r>
              <a:rPr lang="en-US" sz="2400" b="1" dirty="0">
                <a:solidFill>
                  <a:srgbClr val="04A2B9"/>
                </a:solidFill>
                <a:latin typeface="Proxima Nova"/>
                <a:ea typeface="Proxima Nova"/>
                <a:cs typeface="Proxima Nova"/>
                <a:sym typeface="Proxima Nova"/>
              </a:rPr>
              <a:t>System Requirements</a:t>
            </a:r>
            <a:endParaRPr sz="2400" b="1" dirty="0">
              <a:latin typeface="Proxima Nova"/>
              <a:ea typeface="Proxima Nova"/>
              <a:cs typeface="Proxima Nova"/>
              <a:sym typeface="Proxima Nova"/>
            </a:endParaRPr>
          </a:p>
        </p:txBody>
      </p:sp>
      <p:sp>
        <p:nvSpPr>
          <p:cNvPr id="106" name="Google Shape;106;p4"/>
          <p:cNvSpPr txBox="1"/>
          <p:nvPr/>
        </p:nvSpPr>
        <p:spPr>
          <a:xfrm>
            <a:off x="646113" y="1124744"/>
            <a:ext cx="10819056" cy="4985950"/>
          </a:xfrm>
          <a:prstGeom prst="rect">
            <a:avLst/>
          </a:prstGeom>
          <a:noFill/>
          <a:ln>
            <a:noFill/>
          </a:ln>
        </p:spPr>
        <p:txBody>
          <a:bodyPr spcFirstLastPara="1" wrap="square" lIns="91425" tIns="91425" rIns="91425" bIns="91425" anchor="t" anchorCtr="0">
            <a:spAutoFit/>
          </a:bodyPr>
          <a:lstStyle/>
          <a:p>
            <a:r>
              <a:rPr lang="en-US" sz="2400" b="1" dirty="0">
                <a:latin typeface="Proxima Nova" charset="0"/>
              </a:rPr>
              <a:t>Recommended Hardware Requirements For Training </a:t>
            </a:r>
          </a:p>
          <a:p>
            <a:pPr>
              <a:buFont typeface="Arial" pitchFamily="34" charset="0"/>
              <a:buChar char="•"/>
            </a:pPr>
            <a:r>
              <a:rPr lang="en-US" sz="2400" dirty="0">
                <a:latin typeface="Proxima Nova" charset="0"/>
              </a:rPr>
              <a:t>  GPU: NVIDIA </a:t>
            </a:r>
            <a:r>
              <a:rPr lang="en-US" sz="2400" dirty="0" err="1">
                <a:latin typeface="Proxima Nova" charset="0"/>
              </a:rPr>
              <a:t>Quadro</a:t>
            </a:r>
            <a:r>
              <a:rPr lang="en-US" sz="2400" dirty="0">
                <a:latin typeface="Proxima Nova" charset="0"/>
              </a:rPr>
              <a:t> GP100 / RTX-class GPU</a:t>
            </a:r>
          </a:p>
          <a:p>
            <a:pPr>
              <a:buFont typeface="Arial" pitchFamily="34" charset="0"/>
              <a:buChar char="•"/>
            </a:pPr>
            <a:r>
              <a:rPr lang="en-US" sz="2400" dirty="0">
                <a:latin typeface="Proxima Nova" charset="0"/>
              </a:rPr>
              <a:t>  RAM: Minimum 16 GB (Recommended: 32 GB or more for efficient training)</a:t>
            </a:r>
          </a:p>
          <a:p>
            <a:pPr>
              <a:buFont typeface="Arial" pitchFamily="34" charset="0"/>
              <a:buChar char="•"/>
            </a:pPr>
            <a:r>
              <a:rPr lang="en-US" sz="2400" dirty="0">
                <a:latin typeface="Proxima Nova" charset="0"/>
              </a:rPr>
              <a:t>  Storage: At least 100 GB free (dataset + checkpoints + logs)</a:t>
            </a:r>
          </a:p>
          <a:p>
            <a:pPr>
              <a:buFont typeface="Arial" pitchFamily="34" charset="0"/>
              <a:buChar char="•"/>
            </a:pPr>
            <a:r>
              <a:rPr lang="en-US" sz="2400" dirty="0">
                <a:latin typeface="Proxima Nova" charset="0"/>
              </a:rPr>
              <a:t>  CPU: Intel i7 or equivalent multi-core processor</a:t>
            </a:r>
          </a:p>
          <a:p>
            <a:endParaRPr lang="en-US" sz="2400" dirty="0">
              <a:latin typeface="Proxima Nova" charset="0"/>
            </a:endParaRPr>
          </a:p>
          <a:p>
            <a:r>
              <a:rPr lang="en-US" sz="2400" b="1" dirty="0">
                <a:latin typeface="Proxima Nova" charset="0"/>
              </a:rPr>
              <a:t>Software Requirements </a:t>
            </a:r>
          </a:p>
          <a:p>
            <a:pPr>
              <a:buFont typeface="Arial" pitchFamily="34" charset="0"/>
              <a:buChar char="•"/>
            </a:pPr>
            <a:r>
              <a:rPr lang="en-US" sz="2400" dirty="0">
                <a:latin typeface="Proxima Nova" charset="0"/>
              </a:rPr>
              <a:t>  Programming Language: Python 3.10+</a:t>
            </a:r>
          </a:p>
          <a:p>
            <a:pPr>
              <a:buFont typeface="Arial" pitchFamily="34" charset="0"/>
              <a:buChar char="•"/>
            </a:pPr>
            <a:r>
              <a:rPr lang="en-US" sz="2400" dirty="0">
                <a:latin typeface="Proxima Nova" charset="0"/>
              </a:rPr>
              <a:t>  Libraries: </a:t>
            </a:r>
            <a:r>
              <a:rPr lang="en-US" sz="2400" dirty="0" err="1">
                <a:latin typeface="Proxima Nova" charset="0"/>
              </a:rPr>
              <a:t>PyTorch</a:t>
            </a:r>
            <a:r>
              <a:rPr lang="en-US" sz="2400" dirty="0">
                <a:latin typeface="Proxima Nova" charset="0"/>
              </a:rPr>
              <a:t>, </a:t>
            </a:r>
            <a:r>
              <a:rPr lang="en-US" sz="2400" dirty="0" err="1">
                <a:latin typeface="Proxima Nova" charset="0"/>
              </a:rPr>
              <a:t>torchvision</a:t>
            </a:r>
            <a:r>
              <a:rPr lang="en-US" sz="2400" dirty="0">
                <a:latin typeface="Proxima Nova" charset="0"/>
              </a:rPr>
              <a:t>, </a:t>
            </a:r>
            <a:r>
              <a:rPr lang="en-US" sz="2400" dirty="0" err="1">
                <a:latin typeface="Proxima Nova" charset="0"/>
              </a:rPr>
              <a:t>timm</a:t>
            </a:r>
            <a:r>
              <a:rPr lang="en-US" sz="2400" dirty="0">
                <a:latin typeface="Proxima Nova" charset="0"/>
              </a:rPr>
              <a:t>, </a:t>
            </a:r>
            <a:r>
              <a:rPr lang="en-US" sz="2400" dirty="0" err="1">
                <a:latin typeface="Proxima Nova" charset="0"/>
              </a:rPr>
              <a:t>OpenCV</a:t>
            </a:r>
            <a:r>
              <a:rPr lang="en-US" sz="2400" dirty="0">
                <a:latin typeface="Proxima Nova" charset="0"/>
              </a:rPr>
              <a:t>, </a:t>
            </a:r>
            <a:r>
              <a:rPr lang="en-US" sz="2400" dirty="0" err="1">
                <a:latin typeface="Proxima Nova" charset="0"/>
              </a:rPr>
              <a:t>NumPy</a:t>
            </a:r>
            <a:r>
              <a:rPr lang="en-US" sz="2400" dirty="0">
                <a:latin typeface="Proxima Nova" charset="0"/>
              </a:rPr>
              <a:t>, pandas, </a:t>
            </a:r>
            <a:r>
              <a:rPr lang="en-US" sz="2400" dirty="0" err="1">
                <a:latin typeface="Proxima Nova" charset="0"/>
              </a:rPr>
              <a:t>matplotlib</a:t>
            </a:r>
            <a:endParaRPr lang="en-US" sz="2400" dirty="0">
              <a:latin typeface="Proxima Nova" charset="0"/>
            </a:endParaRPr>
          </a:p>
          <a:p>
            <a:pPr>
              <a:buFont typeface="Arial" pitchFamily="34" charset="0"/>
              <a:buChar char="•"/>
            </a:pPr>
            <a:r>
              <a:rPr lang="en-US" sz="2400" dirty="0">
                <a:latin typeface="Proxima Nova" charset="0"/>
              </a:rPr>
              <a:t>  OS: Linux (</a:t>
            </a:r>
            <a:r>
              <a:rPr lang="en-US" sz="2400" dirty="0" err="1">
                <a:latin typeface="Proxima Nova" charset="0"/>
              </a:rPr>
              <a:t>Ubuntu</a:t>
            </a:r>
            <a:r>
              <a:rPr lang="en-US" sz="2400" dirty="0">
                <a:latin typeface="Proxima Nova" charset="0"/>
              </a:rPr>
              <a:t> 20.04+ preferred)</a:t>
            </a:r>
          </a:p>
          <a:p>
            <a:pPr>
              <a:buFont typeface="Arial" pitchFamily="34" charset="0"/>
              <a:buChar char="•"/>
            </a:pPr>
            <a:r>
              <a:rPr lang="en-US" sz="2400" dirty="0">
                <a:latin typeface="Proxima Nova" charset="0"/>
              </a:rPr>
              <a:t>  Other Tools: </a:t>
            </a:r>
            <a:r>
              <a:rPr lang="en-US" sz="2400" dirty="0" err="1">
                <a:latin typeface="Proxima Nova" charset="0"/>
              </a:rPr>
              <a:t>tqdm</a:t>
            </a:r>
            <a:r>
              <a:rPr lang="en-US" sz="2400" dirty="0">
                <a:latin typeface="Proxima Nova" charset="0"/>
              </a:rPr>
              <a:t>, </a:t>
            </a:r>
            <a:r>
              <a:rPr lang="en-US" sz="2400" dirty="0" err="1">
                <a:latin typeface="Proxima Nova" charset="0"/>
              </a:rPr>
              <a:t>scikit</a:t>
            </a:r>
            <a:r>
              <a:rPr lang="en-US" sz="2400" dirty="0">
                <a:latin typeface="Proxima Nova" charset="0"/>
              </a:rPr>
              <a:t>-learn, PIL, Anaconda (for environment management)</a:t>
            </a:r>
          </a:p>
          <a:p>
            <a:pPr marL="285750" lvl="0" indent="-285750">
              <a:buSzPts val="1700"/>
            </a:pPr>
            <a:endParaRPr lang="en-US" sz="2400" dirty="0">
              <a:latin typeface="Proxima Nova" charset="0"/>
            </a:endParaRPr>
          </a:p>
          <a:p>
            <a:pPr marL="285750" lvl="0" indent="-285750" algn="just">
              <a:buSzPts val="1700"/>
            </a:pPr>
            <a:r>
              <a:rPr lang="en-US" sz="2400" dirty="0">
                <a:latin typeface="Proxima Nova" charset="0"/>
              </a:rPr>
              <a:t>	</a:t>
            </a:r>
            <a:endParaRPr sz="2400" dirty="0">
              <a:latin typeface="Proxima Nova" charset="0"/>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1224</TotalTime>
  <Words>2483</Words>
  <Application>Microsoft Office PowerPoint</Application>
  <PresentationFormat>Widescreen</PresentationFormat>
  <Paragraphs>327</Paragraphs>
  <Slides>30</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Times New Roman</vt:lpstr>
      <vt:lpstr>Proxima Nova</vt:lpstr>
      <vt:lpstr>Open Sans</vt:lpstr>
      <vt:lpstr>Calibri</vt:lpstr>
      <vt:lpstr>Office Theme</vt:lpstr>
      <vt:lpstr>PowerPoint Presentation</vt:lpstr>
      <vt:lpstr>PowerPoint Presentation</vt:lpstr>
      <vt:lpstr>Outline</vt:lpstr>
      <vt:lpstr>Abstract </vt:lpstr>
      <vt:lpstr>Introduction  - What is Deepfake ?  </vt:lpstr>
      <vt:lpstr>Why Deepfake Detection ? </vt:lpstr>
      <vt:lpstr>Problem Statement </vt:lpstr>
      <vt:lpstr>Literature Review</vt:lpstr>
      <vt:lpstr>System Requirements</vt:lpstr>
      <vt:lpstr>Dataset  Overview</vt:lpstr>
      <vt:lpstr>Preprocessing Pipeline </vt:lpstr>
      <vt:lpstr>Methodology – Flow chart</vt:lpstr>
      <vt:lpstr>Models Overview</vt:lpstr>
      <vt:lpstr>Models Overview</vt:lpstr>
      <vt:lpstr>Models Overview</vt:lpstr>
      <vt:lpstr>Models Overview</vt:lpstr>
      <vt:lpstr>Models Overview</vt:lpstr>
      <vt:lpstr>Models Overview</vt:lpstr>
      <vt:lpstr>Models Overview</vt:lpstr>
      <vt:lpstr>Models Overview</vt:lpstr>
      <vt:lpstr>Models Overview</vt:lpstr>
      <vt:lpstr>Models Overview</vt:lpstr>
      <vt:lpstr>Models’ Comparison </vt:lpstr>
      <vt:lpstr>Observation</vt:lpstr>
      <vt:lpstr>Challenges </vt:lpstr>
      <vt:lpstr>Future Work</vt:lpstr>
      <vt:lpstr>Conclusion</vt:lpstr>
      <vt:lpstr>References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Rocky Patel</cp:lastModifiedBy>
  <cp:revision>156</cp:revision>
  <dcterms:created xsi:type="dcterms:W3CDTF">2023-12-05T07:58:57Z</dcterms:created>
  <dcterms:modified xsi:type="dcterms:W3CDTF">2025-08-23T05:48:51Z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2024-01-10T05:57:01Z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bdeac77a-6f2d-4eed-8d0b-c87a56de673f</vt:lpwstr>
  </property>
  <property fmtid="{D5CDD505-2E9C-101B-9397-08002B2CF9AE}" pid="7" name="MSIP_Label_defa4170-0d19-0005-0004-bc88714345d2_ActionId">
    <vt:lpwstr>2a20089b-7995-43de-aaf1-a4eb65220026</vt:lpwstr>
  </property>
  <property fmtid="{D5CDD505-2E9C-101B-9397-08002B2CF9AE}" pid="8" name="MSIP_Label_defa4170-0d19-0005-0004-bc88714345d2_ContentBits">
    <vt:lpwstr>0</vt:lpwstr>
  </property>
</Properties>
</file>